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9" r:id="rId4"/>
    <p:sldId id="263" r:id="rId5"/>
    <p:sldId id="265" r:id="rId6"/>
    <p:sldId id="279" r:id="rId7"/>
    <p:sldId id="260" r:id="rId8"/>
    <p:sldId id="262" r:id="rId9"/>
    <p:sldId id="267" r:id="rId10"/>
    <p:sldId id="266" r:id="rId11"/>
    <p:sldId id="281" r:id="rId12"/>
    <p:sldId id="258" r:id="rId13"/>
    <p:sldId id="280" r:id="rId14"/>
    <p:sldId id="268" r:id="rId15"/>
    <p:sldId id="269" r:id="rId16"/>
    <p:sldId id="270" r:id="rId17"/>
    <p:sldId id="271" r:id="rId18"/>
    <p:sldId id="272" r:id="rId19"/>
    <p:sldId id="275" r:id="rId20"/>
    <p:sldId id="276" r:id="rId21"/>
    <p:sldId id="277" r:id="rId22"/>
    <p:sldId id="273" r:id="rId23"/>
    <p:sldId id="274"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4660"/>
  </p:normalViewPr>
  <p:slideViewPr>
    <p:cSldViewPr snapToGrid="0">
      <p:cViewPr varScale="1">
        <p:scale>
          <a:sx n="80" d="100"/>
          <a:sy n="80" d="100"/>
        </p:scale>
        <p:origin x="2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78332-47FD-4D8C-ABB8-75139FC495E3}"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9216A-510C-4E90-916E-1D2E4092DC51}" type="slidenum">
              <a:rPr lang="en-US" smtClean="0"/>
              <a:t>‹#›</a:t>
            </a:fld>
            <a:endParaRPr lang="en-US"/>
          </a:p>
        </p:txBody>
      </p:sp>
    </p:spTree>
    <p:extLst>
      <p:ext uri="{BB962C8B-B14F-4D97-AF65-F5344CB8AC3E}">
        <p14:creationId xmlns:p14="http://schemas.microsoft.com/office/powerpoint/2010/main" val="3869730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ourminutebooks.com/1984-summar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“humanly” </a:t>
            </a:r>
            <a:r>
              <a:rPr lang="en-US" b="1" i="1" dirty="0"/>
              <a:t>behavior (thinking)</a:t>
            </a:r>
            <a:r>
              <a:rPr lang="en-US" dirty="0"/>
              <a:t> and humanly </a:t>
            </a:r>
            <a:r>
              <a:rPr lang="en-US" b="1" i="1" dirty="0"/>
              <a:t>acting</a:t>
            </a:r>
          </a:p>
        </p:txBody>
      </p:sp>
      <p:sp>
        <p:nvSpPr>
          <p:cNvPr id="4" name="Slide Number Placeholder 3"/>
          <p:cNvSpPr>
            <a:spLocks noGrp="1"/>
          </p:cNvSpPr>
          <p:nvPr>
            <p:ph type="sldNum" sz="quarter" idx="5"/>
          </p:nvPr>
        </p:nvSpPr>
        <p:spPr/>
        <p:txBody>
          <a:bodyPr/>
          <a:lstStyle/>
          <a:p>
            <a:fld id="{54B9216A-510C-4E90-916E-1D2E4092DC51}" type="slidenum">
              <a:rPr lang="en-US" smtClean="0"/>
              <a:t>3</a:t>
            </a:fld>
            <a:endParaRPr lang="en-US"/>
          </a:p>
        </p:txBody>
      </p:sp>
    </p:spTree>
    <p:extLst>
      <p:ext uri="{BB962C8B-B14F-4D97-AF65-F5344CB8AC3E}">
        <p14:creationId xmlns:p14="http://schemas.microsoft.com/office/powerpoint/2010/main" val="37279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6E3"/>
                </a:solidFill>
                <a:effectLst/>
                <a:latin typeface="Open Sans" panose="020B0606030504020204" pitchFamily="34" charset="0"/>
              </a:rPr>
              <a:t>Huxley imagined a world in which technological progress would not lead to mass surveillance, mind control, and oppression, like it does in George Orwell’s </a:t>
            </a:r>
            <a:r>
              <a:rPr lang="en-US" b="0" i="1" u="sng" dirty="0">
                <a:solidFill>
                  <a:srgbClr val="81C85F"/>
                </a:solidFill>
                <a:effectLst/>
                <a:latin typeface="Open Sans" panose="020B0606030504020204" pitchFamily="34" charset="0"/>
                <a:hlinkClick r:id="rId3"/>
              </a:rPr>
              <a:t>1984</a:t>
            </a:r>
            <a:r>
              <a:rPr lang="en-US" b="0" i="0" dirty="0">
                <a:solidFill>
                  <a:srgbClr val="E8E6E3"/>
                </a:solidFill>
                <a:effectLst/>
                <a:latin typeface="Open Sans" panose="020B0606030504020204" pitchFamily="34" charset="0"/>
              </a:rPr>
              <a:t>. Instead, he painted a future in which “everyone is happy now,” mostly thanks to drugs and frequent, non-committal sex. People are produced in factories, grouped into social classes, and conditioned to love their existence — and spend as much money as they can.</a:t>
            </a:r>
          </a:p>
          <a:p>
            <a:endParaRPr lang="en-US" b="0" i="0" dirty="0">
              <a:solidFill>
                <a:srgbClr val="E8E6E3"/>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22</a:t>
            </a:fld>
            <a:endParaRPr lang="en-US"/>
          </a:p>
        </p:txBody>
      </p:sp>
    </p:spTree>
    <p:extLst>
      <p:ext uri="{BB962C8B-B14F-4D97-AF65-F5344CB8AC3E}">
        <p14:creationId xmlns:p14="http://schemas.microsoft.com/office/powerpoint/2010/main" val="213926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go for duck testing because they are looking for specific traits and behavior rather than underlying systematic analysis (e.g., </a:t>
            </a:r>
            <a:r>
              <a:rPr lang="en-US" dirty="0" err="1"/>
              <a:t>turing</a:t>
            </a:r>
            <a:r>
              <a:rPr lang="en-US" dirty="0"/>
              <a:t> test which is not necessarily the best)</a:t>
            </a:r>
          </a:p>
        </p:txBody>
      </p:sp>
      <p:sp>
        <p:nvSpPr>
          <p:cNvPr id="4" name="Slide Number Placeholder 3"/>
          <p:cNvSpPr>
            <a:spLocks noGrp="1"/>
          </p:cNvSpPr>
          <p:nvPr>
            <p:ph type="sldNum" sz="quarter" idx="5"/>
          </p:nvPr>
        </p:nvSpPr>
        <p:spPr/>
        <p:txBody>
          <a:bodyPr/>
          <a:lstStyle/>
          <a:p>
            <a:fld id="{54B9216A-510C-4E90-916E-1D2E4092DC51}" type="slidenum">
              <a:rPr lang="en-US" smtClean="0"/>
              <a:t>4</a:t>
            </a:fld>
            <a:endParaRPr lang="en-US"/>
          </a:p>
        </p:txBody>
      </p:sp>
    </p:spTree>
    <p:extLst>
      <p:ext uri="{BB962C8B-B14F-4D97-AF65-F5344CB8AC3E}">
        <p14:creationId xmlns:p14="http://schemas.microsoft.com/office/powerpoint/2010/main" val="3919177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Acting humanly: Turing Test</a:t>
            </a:r>
          </a:p>
          <a:p>
            <a:pPr marL="171450" indent="-171450">
              <a:buFontTx/>
              <a:buChar char="-"/>
            </a:pPr>
            <a:r>
              <a:rPr lang="en-US" dirty="0"/>
              <a:t>Rational behavior = doing the right thing (humans get mad an do some stuff sometimes that are not in their best interest;) rational system maximizes reward.</a:t>
            </a:r>
          </a:p>
        </p:txBody>
      </p:sp>
      <p:sp>
        <p:nvSpPr>
          <p:cNvPr id="4" name="Slide Number Placeholder 3"/>
          <p:cNvSpPr>
            <a:spLocks noGrp="1"/>
          </p:cNvSpPr>
          <p:nvPr>
            <p:ph type="sldNum" sz="quarter" idx="5"/>
          </p:nvPr>
        </p:nvSpPr>
        <p:spPr/>
        <p:txBody>
          <a:bodyPr/>
          <a:lstStyle/>
          <a:p>
            <a:fld id="{54B9216A-510C-4E90-916E-1D2E4092DC51}" type="slidenum">
              <a:rPr lang="en-US" smtClean="0"/>
              <a:t>5</a:t>
            </a:fld>
            <a:endParaRPr lang="en-US"/>
          </a:p>
        </p:txBody>
      </p:sp>
    </p:spTree>
    <p:extLst>
      <p:ext uri="{BB962C8B-B14F-4D97-AF65-F5344CB8AC3E}">
        <p14:creationId xmlns:p14="http://schemas.microsoft.com/office/powerpoint/2010/main" val="110579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Acting humanly: Turing Test</a:t>
            </a:r>
          </a:p>
          <a:p>
            <a:pPr marL="171450" indent="-171450">
              <a:buFontTx/>
              <a:buChar char="-"/>
            </a:pPr>
            <a:r>
              <a:rPr lang="en-US" dirty="0"/>
              <a:t>Rational behavior = doing the right thing (humans get mad an do some stuff sometimes that are not in their best interest;) rational system maximizes reward.</a:t>
            </a:r>
          </a:p>
        </p:txBody>
      </p:sp>
      <p:sp>
        <p:nvSpPr>
          <p:cNvPr id="4" name="Slide Number Placeholder 3"/>
          <p:cNvSpPr>
            <a:spLocks noGrp="1"/>
          </p:cNvSpPr>
          <p:nvPr>
            <p:ph type="sldNum" sz="quarter" idx="5"/>
          </p:nvPr>
        </p:nvSpPr>
        <p:spPr/>
        <p:txBody>
          <a:bodyPr/>
          <a:lstStyle/>
          <a:p>
            <a:fld id="{54B9216A-510C-4E90-916E-1D2E4092DC51}" type="slidenum">
              <a:rPr lang="en-US" smtClean="0"/>
              <a:t>6</a:t>
            </a:fld>
            <a:endParaRPr lang="en-US"/>
          </a:p>
        </p:txBody>
      </p:sp>
    </p:spTree>
    <p:extLst>
      <p:ext uri="{BB962C8B-B14F-4D97-AF65-F5344CB8AC3E}">
        <p14:creationId xmlns:p14="http://schemas.microsoft.com/office/powerpoint/2010/main" val="238186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Alphafold</a:t>
            </a:r>
            <a:r>
              <a:rPr lang="en-US" dirty="0"/>
              <a:t>: the 50 years old problem. predicting the shape of the protein, which defines it functions-&gt; understanding diseases, designing new drugs </a:t>
            </a:r>
          </a:p>
          <a:p>
            <a:pPr marL="228600" indent="-228600">
              <a:buAutoNum type="arabicPeriod"/>
            </a:pPr>
            <a:r>
              <a:rPr lang="en-US" dirty="0"/>
              <a:t>Health Care: Hip Dysplasia . Patient specific low cost design with about 5-10 more years of life </a:t>
            </a:r>
            <a:r>
              <a:rPr lang="fa-IR" b="0" i="0" dirty="0">
                <a:solidFill>
                  <a:srgbClr val="E8EAED"/>
                </a:solidFill>
                <a:effectLst/>
                <a:latin typeface="Google Sans"/>
              </a:rPr>
              <a:t>دررفتگی مفصل ران</a:t>
            </a:r>
            <a:endParaRPr lang="en-US" dirty="0"/>
          </a:p>
          <a:p>
            <a:pPr marL="228600" indent="-228600">
              <a:buAutoNum type="arabicPeriod"/>
            </a:pPr>
            <a:r>
              <a:rPr lang="en-US" dirty="0"/>
              <a:t>Tech, self driving car:</a:t>
            </a:r>
          </a:p>
          <a:p>
            <a:pPr marL="228600" indent="-228600">
              <a:buAutoNum type="arabicPeriod"/>
            </a:pPr>
            <a:r>
              <a:rPr lang="en-US" dirty="0"/>
              <a:t>I hated drawings, meta made me to draw to just see how it would dance</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8</a:t>
            </a:fld>
            <a:endParaRPr lang="en-US"/>
          </a:p>
        </p:txBody>
      </p:sp>
    </p:spTree>
    <p:extLst>
      <p:ext uri="{BB962C8B-B14F-4D97-AF65-F5344CB8AC3E}">
        <p14:creationId xmlns:p14="http://schemas.microsoft.com/office/powerpoint/2010/main" val="372916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came up with idea that matches the sequence, and only started to propose things that fit what you THOUGHT FIRST and OBSERVED.</a:t>
            </a:r>
          </a:p>
        </p:txBody>
      </p:sp>
      <p:sp>
        <p:nvSpPr>
          <p:cNvPr id="4" name="Slide Number Placeholder 3"/>
          <p:cNvSpPr>
            <a:spLocks noGrp="1"/>
          </p:cNvSpPr>
          <p:nvPr>
            <p:ph type="sldNum" sz="quarter" idx="5"/>
          </p:nvPr>
        </p:nvSpPr>
        <p:spPr/>
        <p:txBody>
          <a:bodyPr/>
          <a:lstStyle/>
          <a:p>
            <a:fld id="{54B9216A-510C-4E90-916E-1D2E4092DC51}" type="slidenum">
              <a:rPr lang="en-US" smtClean="0"/>
              <a:t>11</a:t>
            </a:fld>
            <a:endParaRPr lang="en-US"/>
          </a:p>
        </p:txBody>
      </p:sp>
    </p:spTree>
    <p:extLst>
      <p:ext uri="{BB962C8B-B14F-4D97-AF65-F5344CB8AC3E}">
        <p14:creationId xmlns:p14="http://schemas.microsoft.com/office/powerpoint/2010/main" val="322663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 </a:t>
            </a:r>
            <a:r>
              <a:rPr lang="en-US" b="0" dirty="0">
                <a:effectLst/>
                <a:latin typeface="inherit"/>
              </a:rPr>
              <a:t>A market in which a few large firms dominate. Barriers prevent entry to the market, and there are few close substitutes for the product.</a:t>
            </a:r>
          </a:p>
          <a:p>
            <a:r>
              <a:rPr lang="en-US" b="0" dirty="0">
                <a:effectLst/>
                <a:latin typeface="inherit"/>
              </a:rPr>
              <a:t>Opposed to: </a:t>
            </a:r>
            <a:r>
              <a:rPr lang="en-US" dirty="0"/>
              <a:t>Perfect competition.</a:t>
            </a:r>
            <a:r>
              <a:rPr lang="en-US" b="0" dirty="0">
                <a:effectLst/>
                <a:latin typeface="inherit"/>
              </a:rPr>
              <a:t> A market in which there are many buyers and many sellers of an identical product.</a:t>
            </a:r>
          </a:p>
          <a:p>
            <a:endParaRPr lang="en-US" b="0" dirty="0">
              <a:effectLst/>
              <a:latin typeface="inherit"/>
            </a:endParaRPr>
          </a:p>
          <a:p>
            <a:r>
              <a:rPr lang="en-US" b="0" dirty="0">
                <a:effectLst/>
                <a:latin typeface="inherit"/>
              </a:rPr>
              <a:t>Iran is entirely run in cartel mode which is practically similar. Cartel is: </a:t>
            </a:r>
            <a:r>
              <a:rPr lang="en-US" b="0" i="0" dirty="0">
                <a:solidFill>
                  <a:srgbClr val="E2EEFF"/>
                </a:solidFill>
                <a:effectLst/>
                <a:latin typeface="Google Sans"/>
              </a:rPr>
              <a:t>a group of independent companies which join together to fix prices, to limit production or to share markets or customers between them</a:t>
            </a:r>
            <a:br>
              <a:rPr lang="en-US" dirty="0"/>
            </a:b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14</a:t>
            </a:fld>
            <a:endParaRPr lang="en-US"/>
          </a:p>
        </p:txBody>
      </p:sp>
    </p:spTree>
    <p:extLst>
      <p:ext uri="{BB962C8B-B14F-4D97-AF65-F5344CB8AC3E}">
        <p14:creationId xmlns:p14="http://schemas.microsoft.com/office/powerpoint/2010/main" val="2343377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They are required to present their work, be it essay, slideshow, or graph, in Microsoft-owned proprietary formats, recorded onto thumb-drives formatted with a Microsoft-patented file systems. Nothing else will do.</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16</a:t>
            </a:fld>
            <a:endParaRPr lang="en-US"/>
          </a:p>
        </p:txBody>
      </p:sp>
    </p:spTree>
    <p:extLst>
      <p:ext uri="{BB962C8B-B14F-4D97-AF65-F5344CB8AC3E}">
        <p14:creationId xmlns:p14="http://schemas.microsoft.com/office/powerpoint/2010/main" val="1446518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17</a:t>
            </a:fld>
            <a:endParaRPr lang="en-US"/>
          </a:p>
        </p:txBody>
      </p:sp>
    </p:spTree>
    <p:extLst>
      <p:ext uri="{BB962C8B-B14F-4D97-AF65-F5344CB8AC3E}">
        <p14:creationId xmlns:p14="http://schemas.microsoft.com/office/powerpoint/2010/main" val="186984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A2B5-CBA8-4EA9-928F-E6C7145B0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FEF3E2-62BE-478B-BA0A-770EFC4A76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2B821B-8A1D-4391-953D-7D1FB90CA4A7}"/>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6DB49B88-ADAB-4D1C-AA42-CF425450A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8A3C3-87F5-4BB3-9C17-183C0C7C3C26}"/>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50025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8981-6F1A-4D88-971A-4BCC5CBCDF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60FEA-95F5-4A64-AAE6-6BC4E00E85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46521-C863-4882-B30D-29403C39C192}"/>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33704FA5-4C04-4790-B7B6-2F9D23218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8E739-78AA-4BA8-9D70-D8C3A5AADBF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184653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6FEE5-F8A0-4850-A358-8201F40CEB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E3A6A3-5602-4EDE-AE16-FB88540C9B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B6FC9-3030-4A3B-8B84-6B29994672C3}"/>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3306F428-21F9-495A-89B6-99924B6EF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D95B0-6772-4C09-B4F7-6EE8C594AE46}"/>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70869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A1D7-F21E-4E76-A484-16C68F565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F981B-E703-4AD9-A74C-2D943F897C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58494-03A0-4DDC-9922-248D05EA4D7A}"/>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884463D3-C0FE-4A89-95ED-ABC498BB0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ED24-9D91-4EA2-AECE-DF7352AC3163}"/>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98909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8E05-27D1-4C24-B016-CB9CF3765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F18916-2E70-4E47-8ADF-B7CA8925BB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31160-4A56-453A-9DAD-F8996AADB466}"/>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C16177B8-1BD4-4954-B801-66446D7A1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DF459-D499-4DB4-AFDC-09662C8D032D}"/>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44905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58C2-7B6D-46A4-B45C-86FFBB8EA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D27B4-E6CD-4BFA-81B5-82AA97BDD6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5E0296-976C-4385-AB87-A7EDC7E66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1886DF-6B96-45F2-8AC7-AA503FF738D4}"/>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6" name="Footer Placeholder 5">
            <a:extLst>
              <a:ext uri="{FF2B5EF4-FFF2-40B4-BE49-F238E27FC236}">
                <a16:creationId xmlns:a16="http://schemas.microsoft.com/office/drawing/2014/main" id="{79EF3CAC-A821-49E1-BE12-008226EF89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3752F-8FF2-414E-8679-CD957D9BB39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94042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D6C1-178C-45AC-BA5F-27150D2AF0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F98277-D230-4D96-85FB-7A8EDFDD3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099797-1316-4CF8-A8BA-29C05E0FB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C67883-4454-4035-BB88-0FF63A85A8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2E3582-CF37-44A3-98F5-EE341F17F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9E854C-9823-48F7-A8A3-3DD9321A2063}"/>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8" name="Footer Placeholder 7">
            <a:extLst>
              <a:ext uri="{FF2B5EF4-FFF2-40B4-BE49-F238E27FC236}">
                <a16:creationId xmlns:a16="http://schemas.microsoft.com/office/drawing/2014/main" id="{4C4696FA-EE43-4D8D-851A-75405EDAD2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85F3B-041E-4F88-9681-F17229CD1B7B}"/>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020345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FF5E-AE62-4EA6-B28F-41564F72C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F8754B-1E16-44ED-B80D-67C951CE2B7D}"/>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4" name="Footer Placeholder 3">
            <a:extLst>
              <a:ext uri="{FF2B5EF4-FFF2-40B4-BE49-F238E27FC236}">
                <a16:creationId xmlns:a16="http://schemas.microsoft.com/office/drawing/2014/main" id="{01ACF76A-DDD2-48DB-9CC2-2300B21ED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E2A6A6-99A6-4DC9-9228-C9D65F760A12}"/>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44183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A81F9-7A2C-41D1-A3A4-8412BBDF4531}"/>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3" name="Footer Placeholder 2">
            <a:extLst>
              <a:ext uri="{FF2B5EF4-FFF2-40B4-BE49-F238E27FC236}">
                <a16:creationId xmlns:a16="http://schemas.microsoft.com/office/drawing/2014/main" id="{D8F38562-5664-4E0E-B56D-C28E288801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EF319E-51A8-4EA1-9885-D2644C970421}"/>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99363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2029-C777-49B6-859E-2D5E6E778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7CBA60-84D8-4480-83AC-BD2171861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374AE2-C370-40AD-B79C-0710BF4DC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4145E-43E2-41B3-BD07-EE8472626B39}"/>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6" name="Footer Placeholder 5">
            <a:extLst>
              <a:ext uri="{FF2B5EF4-FFF2-40B4-BE49-F238E27FC236}">
                <a16:creationId xmlns:a16="http://schemas.microsoft.com/office/drawing/2014/main" id="{410C18EC-1304-45E1-82ED-393007A2F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64047-D621-43A8-8680-8474F8059998}"/>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368941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D342B-AA22-4195-B0F0-35A72C6E0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AB5F7-FFE3-4216-B845-3E102B28B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69B725-A6FB-4D2A-9BF0-FA9B31958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5C1D1-A74C-4440-B9B1-265C13418091}"/>
              </a:ext>
            </a:extLst>
          </p:cNvPr>
          <p:cNvSpPr>
            <a:spLocks noGrp="1"/>
          </p:cNvSpPr>
          <p:nvPr>
            <p:ph type="dt" sz="half" idx="10"/>
          </p:nvPr>
        </p:nvSpPr>
        <p:spPr/>
        <p:txBody>
          <a:bodyPr/>
          <a:lstStyle/>
          <a:p>
            <a:fld id="{9ED2AC93-EE31-443D-8241-68A5E8F3CA1D}" type="datetimeFigureOut">
              <a:rPr lang="en-US" smtClean="0"/>
              <a:t>10/17/2023</a:t>
            </a:fld>
            <a:endParaRPr lang="en-US"/>
          </a:p>
        </p:txBody>
      </p:sp>
      <p:sp>
        <p:nvSpPr>
          <p:cNvPr id="6" name="Footer Placeholder 5">
            <a:extLst>
              <a:ext uri="{FF2B5EF4-FFF2-40B4-BE49-F238E27FC236}">
                <a16:creationId xmlns:a16="http://schemas.microsoft.com/office/drawing/2014/main" id="{8FED830F-5AA3-492F-BD78-6FFAFDA56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9883E-30DF-455C-B47B-0FAB1D650BA8}"/>
              </a:ext>
            </a:extLst>
          </p:cNvPr>
          <p:cNvSpPr>
            <a:spLocks noGrp="1"/>
          </p:cNvSpPr>
          <p:nvPr>
            <p:ph type="sldNum" sz="quarter" idx="12"/>
          </p:nvPr>
        </p:nvSpPr>
        <p:spPr/>
        <p:txBody>
          <a:bodyPr/>
          <a:lstStyle/>
          <a:p>
            <a:fld id="{7D49241F-7AE3-46E1-B7DA-7DFB0DD86921}" type="slidenum">
              <a:rPr lang="en-US" smtClean="0"/>
              <a:t>‹#›</a:t>
            </a:fld>
            <a:endParaRPr lang="en-US"/>
          </a:p>
        </p:txBody>
      </p:sp>
    </p:spTree>
    <p:extLst>
      <p:ext uri="{BB962C8B-B14F-4D97-AF65-F5344CB8AC3E}">
        <p14:creationId xmlns:p14="http://schemas.microsoft.com/office/powerpoint/2010/main" val="230671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C99DC-7917-48DC-9769-1FC3C87521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3C4CD6-F6EF-48D9-B2C3-3543392F0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12AF1-8CC1-46D4-BB74-9104620B9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2AC93-EE31-443D-8241-68A5E8F3CA1D}" type="datetimeFigureOut">
              <a:rPr lang="en-US" smtClean="0"/>
              <a:t>10/17/2023</a:t>
            </a:fld>
            <a:endParaRPr lang="en-US"/>
          </a:p>
        </p:txBody>
      </p:sp>
      <p:sp>
        <p:nvSpPr>
          <p:cNvPr id="5" name="Footer Placeholder 4">
            <a:extLst>
              <a:ext uri="{FF2B5EF4-FFF2-40B4-BE49-F238E27FC236}">
                <a16:creationId xmlns:a16="http://schemas.microsoft.com/office/drawing/2014/main" id="{FBCBDF4B-F31D-4D5B-A15E-86D2D777E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6F1000-F6A6-4818-AF3F-0EFA69063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9241F-7AE3-46E1-B7DA-7DFB0DD86921}" type="slidenum">
              <a:rPr lang="en-US" smtClean="0"/>
              <a:t>‹#›</a:t>
            </a:fld>
            <a:endParaRPr lang="en-US"/>
          </a:p>
        </p:txBody>
      </p:sp>
    </p:spTree>
    <p:extLst>
      <p:ext uri="{BB962C8B-B14F-4D97-AF65-F5344CB8AC3E}">
        <p14:creationId xmlns:p14="http://schemas.microsoft.com/office/powerpoint/2010/main" val="398152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vKA4w2O61X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goodreads.com/quotes/9717046-governments-don-t-want-a-population-capable-of-critical-thinking-the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nor.com/view/meme-angry-mad-toddler-hair-brush-gif-16673784" TargetMode="External"/><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ocsmag.com/mining-for-educatio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ocsmag.com/mining-for-educ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logs.cornell.edu/info2040/2014/09/28/chimpanzee-intelligence-mans-closest-relative-outwits-humans-in-game-theory-test/"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keepmeme.com/meme/black-guy-smiles-at-camera-poker-face-meme" TargetMode="Externa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fourminutebooks.com/brave-new-world-quotes/" TargetMode="External"/><Relationship Id="rId4" Type="http://schemas.openxmlformats.org/officeDocument/2006/relationships/hyperlink" Target="https://www.ideology-theory-practice.org/uploads/1/3/5/5/135563566/050_orig.jp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bbc.com/culture/article/20140113-how-her-makes-sci-fi-smart-again" TargetMode="External"/><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positphotos.com/photo/funny-cat-playing-robot-vacuum-cleaner-pet-friendly-smart-vacuum-391578654.html" TargetMode="External"/><Relationship Id="rId5" Type="http://schemas.openxmlformats.org/officeDocument/2006/relationships/image" Target="../media/image8.jpeg"/><Relationship Id="rId4" Type="http://schemas.openxmlformats.org/officeDocument/2006/relationships/hyperlink" Target="https://americanhistory.si.edu/collections/search/object/nmah_739237"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bbc.com/culture/article/20140113-how-her-makes-sci-fi-smart-again" TargetMode="External"/><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epositphotos.com/photo/funny-cat-playing-robot-vacuum-cleaner-pet-friendly-smart-vacuum-391578654.html" TargetMode="External"/><Relationship Id="rId5" Type="http://schemas.openxmlformats.org/officeDocument/2006/relationships/image" Target="../media/image8.jpeg"/><Relationship Id="rId4" Type="http://schemas.openxmlformats.org/officeDocument/2006/relationships/hyperlink" Target="https://americanhistory.si.edu/collections/search/object/nmah_739237" TargetMode="External"/><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rant.com/rants/1204055/gilfoyle-my-man" TargetMode="External"/><Relationship Id="rId5" Type="http://schemas.openxmlformats.org/officeDocument/2006/relationships/image" Target="../media/image12.jpeg"/><Relationship Id="rId4" Type="http://schemas.openxmlformats.org/officeDocument/2006/relationships/hyperlink" Target="https://en.wikipedia.org/wiki/Turing_te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hyperlink" Target="https://www.rsipvision.com/ai-based-3d-total-hip-replacement/" TargetMode="External"/><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deepmind.com/blog/alphafold-a-solution-to-a-50-year-old-grand-challenge-in-biology" TargetMode="External"/><Relationship Id="rId11" Type="http://schemas.openxmlformats.org/officeDocument/2006/relationships/hyperlink" Target="https://sketch.metademolab.com/" TargetMode="External"/><Relationship Id="rId5" Type="http://schemas.openxmlformats.org/officeDocument/2006/relationships/image" Target="../media/image14.gif"/><Relationship Id="rId10" Type="http://schemas.openxmlformats.org/officeDocument/2006/relationships/image" Target="../media/image17.gif"/><Relationship Id="rId4" Type="http://schemas.openxmlformats.org/officeDocument/2006/relationships/hyperlink" Target="https://en.wikipedia.org/wiki/System" TargetMode="Externa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dailymail.co.uk/news/article-2435688/The-average-woman-revealed-Study-blends-thousands-faces-worlds-women-look-like.html"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EF29-5E23-4A3A-8764-78DAD10248DC}"/>
              </a:ext>
            </a:extLst>
          </p:cNvPr>
          <p:cNvSpPr>
            <a:spLocks noGrp="1"/>
          </p:cNvSpPr>
          <p:nvPr>
            <p:ph type="ctrTitle"/>
          </p:nvPr>
        </p:nvSpPr>
        <p:spPr/>
        <p:txBody>
          <a:bodyPr>
            <a:normAutofit fontScale="90000"/>
          </a:bodyPr>
          <a:lstStyle/>
          <a:p>
            <a:r>
              <a:rPr lang="en-US" dirty="0"/>
              <a:t>Artificial Intelligence</a:t>
            </a:r>
            <a:br>
              <a:rPr lang="en-US" dirty="0"/>
            </a:br>
            <a:r>
              <a:rPr lang="en-US" dirty="0"/>
              <a:t>&amp;</a:t>
            </a:r>
            <a:br>
              <a:rPr lang="en-US" dirty="0"/>
            </a:br>
            <a:r>
              <a:rPr lang="en-US" dirty="0"/>
              <a:t>Convergence of Ideas</a:t>
            </a:r>
          </a:p>
        </p:txBody>
      </p:sp>
      <p:sp>
        <p:nvSpPr>
          <p:cNvPr id="3" name="Subtitle 2">
            <a:extLst>
              <a:ext uri="{FF2B5EF4-FFF2-40B4-BE49-F238E27FC236}">
                <a16:creationId xmlns:a16="http://schemas.microsoft.com/office/drawing/2014/main" id="{233D2A38-240B-4443-A190-06C7D70B9890}"/>
              </a:ext>
            </a:extLst>
          </p:cNvPr>
          <p:cNvSpPr>
            <a:spLocks noGrp="1"/>
          </p:cNvSpPr>
          <p:nvPr>
            <p:ph type="subTitle" idx="1"/>
          </p:nvPr>
        </p:nvSpPr>
        <p:spPr>
          <a:xfrm>
            <a:off x="1524000" y="3620294"/>
            <a:ext cx="9144000" cy="1655762"/>
          </a:xfrm>
        </p:spPr>
        <p:txBody>
          <a:bodyPr/>
          <a:lstStyle/>
          <a:p>
            <a:r>
              <a:rPr lang="en-US" dirty="0"/>
              <a:t>17 Oct 2023</a:t>
            </a:r>
          </a:p>
          <a:p>
            <a:r>
              <a:rPr lang="en-US" dirty="0" err="1"/>
              <a:t>Nikan</a:t>
            </a:r>
            <a:r>
              <a:rPr lang="en-US" dirty="0"/>
              <a:t> </a:t>
            </a:r>
            <a:r>
              <a:rPr lang="en-US" dirty="0" err="1"/>
              <a:t>Doosti</a:t>
            </a:r>
            <a:endParaRPr lang="en-US" dirty="0"/>
          </a:p>
        </p:txBody>
      </p:sp>
      <p:pic>
        <p:nvPicPr>
          <p:cNvPr id="5" name="Graphic 4">
            <a:extLst>
              <a:ext uri="{FF2B5EF4-FFF2-40B4-BE49-F238E27FC236}">
                <a16:creationId xmlns:a16="http://schemas.microsoft.com/office/drawing/2014/main" id="{992738F4-EC7C-C1CE-E22E-9D7C71B4BE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691" y="5276056"/>
            <a:ext cx="1262134" cy="1262134"/>
          </a:xfrm>
          <a:prstGeom prst="rect">
            <a:avLst/>
          </a:prstGeom>
        </p:spPr>
      </p:pic>
      <p:pic>
        <p:nvPicPr>
          <p:cNvPr id="7" name="Graphic 6">
            <a:extLst>
              <a:ext uri="{FF2B5EF4-FFF2-40B4-BE49-F238E27FC236}">
                <a16:creationId xmlns:a16="http://schemas.microsoft.com/office/drawing/2014/main" id="{070E1E3A-8A8D-CF67-0279-1BE905851A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7551" y="5276056"/>
            <a:ext cx="3950430" cy="1262133"/>
          </a:xfrm>
          <a:prstGeom prst="rect">
            <a:avLst/>
          </a:prstGeom>
        </p:spPr>
      </p:pic>
    </p:spTree>
    <p:extLst>
      <p:ext uri="{BB962C8B-B14F-4D97-AF65-F5344CB8AC3E}">
        <p14:creationId xmlns:p14="http://schemas.microsoft.com/office/powerpoint/2010/main" val="3301026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arbage In Garbage Out Statistics">
            <a:extLst>
              <a:ext uri="{FF2B5EF4-FFF2-40B4-BE49-F238E27FC236}">
                <a16:creationId xmlns:a16="http://schemas.microsoft.com/office/drawing/2014/main" id="{2DBD7BB9-6A86-4659-9657-76995CCF9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0"/>
            <a:ext cx="12020550" cy="686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0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889C-D3BC-DA74-6D28-5CB97CEF38AD}"/>
              </a:ext>
            </a:extLst>
          </p:cNvPr>
          <p:cNvSpPr>
            <a:spLocks noGrp="1"/>
          </p:cNvSpPr>
          <p:nvPr>
            <p:ph type="title"/>
          </p:nvPr>
        </p:nvSpPr>
        <p:spPr/>
        <p:txBody>
          <a:bodyPr/>
          <a:lstStyle/>
          <a:p>
            <a:r>
              <a:rPr lang="en-US" dirty="0"/>
              <a:t>We humans are biased too:</a:t>
            </a:r>
          </a:p>
        </p:txBody>
      </p:sp>
      <p:sp>
        <p:nvSpPr>
          <p:cNvPr id="6" name="TextBox 5">
            <a:extLst>
              <a:ext uri="{FF2B5EF4-FFF2-40B4-BE49-F238E27FC236}">
                <a16:creationId xmlns:a16="http://schemas.microsoft.com/office/drawing/2014/main" id="{6166BF3E-AEAD-ED70-386F-BC9E9343CA91}"/>
              </a:ext>
            </a:extLst>
          </p:cNvPr>
          <p:cNvSpPr txBox="1"/>
          <p:nvPr/>
        </p:nvSpPr>
        <p:spPr>
          <a:xfrm>
            <a:off x="5812196" y="2121261"/>
            <a:ext cx="5143111" cy="584775"/>
          </a:xfrm>
          <a:prstGeom prst="rect">
            <a:avLst/>
          </a:prstGeom>
          <a:noFill/>
        </p:spPr>
        <p:txBody>
          <a:bodyPr wrap="square">
            <a:spAutoFit/>
          </a:bodyPr>
          <a:lstStyle/>
          <a:p>
            <a:pPr algn="ctr"/>
            <a:r>
              <a:rPr lang="en-US" sz="3200" dirty="0"/>
              <a:t>2, 4, 8, 16</a:t>
            </a:r>
          </a:p>
        </p:txBody>
      </p:sp>
      <p:sp>
        <p:nvSpPr>
          <p:cNvPr id="7" name="TextBox 6">
            <a:extLst>
              <a:ext uri="{FF2B5EF4-FFF2-40B4-BE49-F238E27FC236}">
                <a16:creationId xmlns:a16="http://schemas.microsoft.com/office/drawing/2014/main" id="{45C6D230-4C88-C4C5-9AD8-657786632F3F}"/>
              </a:ext>
            </a:extLst>
          </p:cNvPr>
          <p:cNvSpPr txBox="1"/>
          <p:nvPr/>
        </p:nvSpPr>
        <p:spPr>
          <a:xfrm>
            <a:off x="6265021" y="3220585"/>
            <a:ext cx="4237460" cy="584775"/>
          </a:xfrm>
          <a:prstGeom prst="rect">
            <a:avLst/>
          </a:prstGeom>
          <a:noFill/>
        </p:spPr>
        <p:txBody>
          <a:bodyPr wrap="square">
            <a:spAutoFit/>
          </a:bodyPr>
          <a:lstStyle/>
          <a:p>
            <a:pPr algn="ctr"/>
            <a:r>
              <a:rPr lang="en-US" sz="3200" dirty="0"/>
              <a:t>????</a:t>
            </a:r>
          </a:p>
        </p:txBody>
      </p:sp>
      <p:sp>
        <p:nvSpPr>
          <p:cNvPr id="8" name="TextBox 7">
            <a:extLst>
              <a:ext uri="{FF2B5EF4-FFF2-40B4-BE49-F238E27FC236}">
                <a16:creationId xmlns:a16="http://schemas.microsoft.com/office/drawing/2014/main" id="{E8B295AB-AA13-F50D-8FE8-965C1674DD96}"/>
              </a:ext>
            </a:extLst>
          </p:cNvPr>
          <p:cNvSpPr txBox="1"/>
          <p:nvPr/>
        </p:nvSpPr>
        <p:spPr>
          <a:xfrm>
            <a:off x="-75811" y="2121262"/>
            <a:ext cx="7009622" cy="584775"/>
          </a:xfrm>
          <a:prstGeom prst="rect">
            <a:avLst/>
          </a:prstGeom>
          <a:noFill/>
        </p:spPr>
        <p:txBody>
          <a:bodyPr wrap="square">
            <a:spAutoFit/>
          </a:bodyPr>
          <a:lstStyle/>
          <a:p>
            <a:pPr algn="ctr"/>
            <a:r>
              <a:rPr lang="en-US" sz="3200" dirty="0"/>
              <a:t>Mine:</a:t>
            </a:r>
          </a:p>
        </p:txBody>
      </p:sp>
      <p:sp>
        <p:nvSpPr>
          <p:cNvPr id="9" name="TextBox 8">
            <a:extLst>
              <a:ext uri="{FF2B5EF4-FFF2-40B4-BE49-F238E27FC236}">
                <a16:creationId xmlns:a16="http://schemas.microsoft.com/office/drawing/2014/main" id="{F20D0DB6-236B-5282-1ACB-D852A2317AAA}"/>
              </a:ext>
            </a:extLst>
          </p:cNvPr>
          <p:cNvSpPr txBox="1"/>
          <p:nvPr/>
        </p:nvSpPr>
        <p:spPr>
          <a:xfrm>
            <a:off x="-75811" y="3220585"/>
            <a:ext cx="7009622" cy="584775"/>
          </a:xfrm>
          <a:prstGeom prst="rect">
            <a:avLst/>
          </a:prstGeom>
          <a:noFill/>
        </p:spPr>
        <p:txBody>
          <a:bodyPr wrap="square">
            <a:spAutoFit/>
          </a:bodyPr>
          <a:lstStyle/>
          <a:p>
            <a:pPr algn="ctr"/>
            <a:r>
              <a:rPr lang="en-US" sz="3200" dirty="0"/>
              <a:t>Yours:</a:t>
            </a:r>
          </a:p>
        </p:txBody>
      </p:sp>
      <p:sp>
        <p:nvSpPr>
          <p:cNvPr id="10" name="TextBox 9">
            <a:extLst>
              <a:ext uri="{FF2B5EF4-FFF2-40B4-BE49-F238E27FC236}">
                <a16:creationId xmlns:a16="http://schemas.microsoft.com/office/drawing/2014/main" id="{0FA5C97A-6D1E-E595-F8C7-7E66141FBB55}"/>
              </a:ext>
            </a:extLst>
          </p:cNvPr>
          <p:cNvSpPr txBox="1"/>
          <p:nvPr/>
        </p:nvSpPr>
        <p:spPr>
          <a:xfrm>
            <a:off x="2307385" y="4809899"/>
            <a:ext cx="7009622" cy="584775"/>
          </a:xfrm>
          <a:prstGeom prst="rect">
            <a:avLst/>
          </a:prstGeom>
          <a:noFill/>
        </p:spPr>
        <p:txBody>
          <a:bodyPr wrap="square">
            <a:spAutoFit/>
          </a:bodyPr>
          <a:lstStyle/>
          <a:p>
            <a:pPr algn="ctr"/>
            <a:r>
              <a:rPr lang="en-US" sz="3200" dirty="0"/>
              <a:t>What is the rule?</a:t>
            </a:r>
          </a:p>
        </p:txBody>
      </p:sp>
      <p:sp>
        <p:nvSpPr>
          <p:cNvPr id="11" name="Rectangle 10">
            <a:extLst>
              <a:ext uri="{FF2B5EF4-FFF2-40B4-BE49-F238E27FC236}">
                <a16:creationId xmlns:a16="http://schemas.microsoft.com/office/drawing/2014/main" id="{87C80EDF-6DED-A242-C30B-1F9A228D7390}"/>
              </a:ext>
            </a:extLst>
          </p:cNvPr>
          <p:cNvSpPr/>
          <p:nvPr/>
        </p:nvSpPr>
        <p:spPr>
          <a:xfrm>
            <a:off x="2015412" y="1810139"/>
            <a:ext cx="7869203" cy="4058816"/>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4" name="TextBox 13">
            <a:extLst>
              <a:ext uri="{FF2B5EF4-FFF2-40B4-BE49-F238E27FC236}">
                <a16:creationId xmlns:a16="http://schemas.microsoft.com/office/drawing/2014/main" id="{EEDD1DC7-8E04-BFC9-3501-0FB8F45559E6}"/>
              </a:ext>
            </a:extLst>
          </p:cNvPr>
          <p:cNvSpPr txBox="1"/>
          <p:nvPr/>
        </p:nvSpPr>
        <p:spPr>
          <a:xfrm>
            <a:off x="1872733" y="1462315"/>
            <a:ext cx="4808176" cy="369332"/>
          </a:xfrm>
          <a:prstGeom prst="rect">
            <a:avLst/>
          </a:prstGeom>
          <a:noFill/>
        </p:spPr>
        <p:txBody>
          <a:bodyPr wrap="none" rtlCol="0">
            <a:spAutoFit/>
          </a:bodyPr>
          <a:lstStyle/>
          <a:p>
            <a:r>
              <a:rPr lang="en-US" dirty="0"/>
              <a:t>The most common cognitive bias (By </a:t>
            </a:r>
            <a:r>
              <a:rPr lang="en-US" dirty="0">
                <a:hlinkClick r:id="rId3"/>
              </a:rPr>
              <a:t>Veritasium</a:t>
            </a:r>
            <a:r>
              <a:rPr lang="en-US" dirty="0"/>
              <a:t>):</a:t>
            </a:r>
          </a:p>
        </p:txBody>
      </p:sp>
    </p:spTree>
    <p:extLst>
      <p:ext uri="{BB962C8B-B14F-4D97-AF65-F5344CB8AC3E}">
        <p14:creationId xmlns:p14="http://schemas.microsoft.com/office/powerpoint/2010/main" val="335330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0780-E4BE-4888-806A-23AC33DBE930}"/>
              </a:ext>
            </a:extLst>
          </p:cNvPr>
          <p:cNvSpPr>
            <a:spLocks noGrp="1"/>
          </p:cNvSpPr>
          <p:nvPr>
            <p:ph type="title"/>
          </p:nvPr>
        </p:nvSpPr>
        <p:spPr/>
        <p:txBody>
          <a:bodyPr/>
          <a:lstStyle/>
          <a:p>
            <a:r>
              <a:rPr lang="en-US" dirty="0"/>
              <a:t>For “people” AI is:</a:t>
            </a:r>
          </a:p>
        </p:txBody>
      </p:sp>
      <p:cxnSp>
        <p:nvCxnSpPr>
          <p:cNvPr id="5" name="Connector: Curved 4">
            <a:extLst>
              <a:ext uri="{FF2B5EF4-FFF2-40B4-BE49-F238E27FC236}">
                <a16:creationId xmlns:a16="http://schemas.microsoft.com/office/drawing/2014/main" id="{751B20F6-B750-41C1-BFAB-A163B1932D9D}"/>
              </a:ext>
            </a:extLst>
          </p:cNvPr>
          <p:cNvCxnSpPr>
            <a:cxnSpLocks/>
            <a:endCxn id="7" idx="1"/>
          </p:cNvCxnSpPr>
          <p:nvPr/>
        </p:nvCxnSpPr>
        <p:spPr>
          <a:xfrm>
            <a:off x="3310467" y="1690688"/>
            <a:ext cx="1075266" cy="87471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106000A-3848-43B6-B05D-DC51599262E9}"/>
              </a:ext>
            </a:extLst>
          </p:cNvPr>
          <p:cNvSpPr txBox="1"/>
          <p:nvPr/>
        </p:nvSpPr>
        <p:spPr>
          <a:xfrm>
            <a:off x="4385733" y="2334567"/>
            <a:ext cx="6096000" cy="461665"/>
          </a:xfrm>
          <a:prstGeom prst="rect">
            <a:avLst/>
          </a:prstGeom>
          <a:noFill/>
        </p:spPr>
        <p:txBody>
          <a:bodyPr wrap="square">
            <a:spAutoFit/>
          </a:bodyPr>
          <a:lstStyle/>
          <a:p>
            <a:r>
              <a:rPr lang="en-US" sz="2400" dirty="0"/>
              <a:t>Just another “</a:t>
            </a:r>
            <a:r>
              <a:rPr lang="en-US" sz="2400" dirty="0">
                <a:solidFill>
                  <a:schemeClr val="tx2">
                    <a:lumMod val="60000"/>
                    <a:lumOff val="40000"/>
                  </a:schemeClr>
                </a:solidFill>
              </a:rPr>
              <a:t>tool</a:t>
            </a:r>
            <a:r>
              <a:rPr lang="en-US" sz="2400" dirty="0"/>
              <a:t>” to be (</a:t>
            </a:r>
            <a:r>
              <a:rPr lang="en-US" sz="2400" dirty="0">
                <a:solidFill>
                  <a:srgbClr val="FF0000"/>
                </a:solidFill>
              </a:rPr>
              <a:t>ab</a:t>
            </a:r>
            <a:r>
              <a:rPr lang="en-US" sz="2400" dirty="0"/>
              <a:t>)</a:t>
            </a:r>
            <a:r>
              <a:rPr lang="en-US" sz="2400" dirty="0">
                <a:solidFill>
                  <a:schemeClr val="accent6"/>
                </a:solidFill>
              </a:rPr>
              <a:t>used</a:t>
            </a:r>
          </a:p>
        </p:txBody>
      </p:sp>
      <p:sp>
        <p:nvSpPr>
          <p:cNvPr id="11" name="Freeform: Shape 10">
            <a:extLst>
              <a:ext uri="{FF2B5EF4-FFF2-40B4-BE49-F238E27FC236}">
                <a16:creationId xmlns:a16="http://schemas.microsoft.com/office/drawing/2014/main" id="{675FCEA4-0D4C-48CE-AF6F-2E7A58140EAC}"/>
              </a:ext>
            </a:extLst>
          </p:cNvPr>
          <p:cNvSpPr/>
          <p:nvPr/>
        </p:nvSpPr>
        <p:spPr>
          <a:xfrm>
            <a:off x="6375400" y="1913302"/>
            <a:ext cx="1522227" cy="532568"/>
          </a:xfrm>
          <a:custGeom>
            <a:avLst/>
            <a:gdLst>
              <a:gd name="connsiteX0" fmla="*/ 0 w 1522227"/>
              <a:gd name="connsiteY0" fmla="*/ 431965 h 532568"/>
              <a:gd name="connsiteX1" fmla="*/ 541867 w 1522227"/>
              <a:gd name="connsiteY1" fmla="*/ 165 h 532568"/>
              <a:gd name="connsiteX2" fmla="*/ 1422400 w 1522227"/>
              <a:gd name="connsiteY2" fmla="*/ 474298 h 532568"/>
              <a:gd name="connsiteX3" fmla="*/ 1464733 w 1522227"/>
              <a:gd name="connsiteY3" fmla="*/ 508165 h 532568"/>
            </a:gdLst>
            <a:ahLst/>
            <a:cxnLst>
              <a:cxn ang="0">
                <a:pos x="connsiteX0" y="connsiteY0"/>
              </a:cxn>
              <a:cxn ang="0">
                <a:pos x="connsiteX1" y="connsiteY1"/>
              </a:cxn>
              <a:cxn ang="0">
                <a:pos x="connsiteX2" y="connsiteY2"/>
              </a:cxn>
              <a:cxn ang="0">
                <a:pos x="connsiteX3" y="connsiteY3"/>
              </a:cxn>
            </a:cxnLst>
            <a:rect l="l" t="t" r="r" b="b"/>
            <a:pathLst>
              <a:path w="1522227" h="532568">
                <a:moveTo>
                  <a:pt x="0" y="431965"/>
                </a:moveTo>
                <a:cubicBezTo>
                  <a:pt x="152400" y="212537"/>
                  <a:pt x="304800" y="-6890"/>
                  <a:pt x="541867" y="165"/>
                </a:cubicBezTo>
                <a:cubicBezTo>
                  <a:pt x="778934" y="7220"/>
                  <a:pt x="1268589" y="389631"/>
                  <a:pt x="1422400" y="474298"/>
                </a:cubicBezTo>
                <a:cubicBezTo>
                  <a:pt x="1576211" y="558965"/>
                  <a:pt x="1520472" y="533565"/>
                  <a:pt x="1464733" y="508165"/>
                </a:cubicBezTo>
              </a:path>
            </a:pathLst>
          </a:custGeom>
          <a:ln>
            <a:solidFill>
              <a:srgbClr val="FF0000"/>
            </a:solidFill>
            <a:headEnd type="oval"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3D44A2-4497-4369-94A5-55836BA23E84}"/>
              </a:ext>
            </a:extLst>
          </p:cNvPr>
          <p:cNvSpPr/>
          <p:nvPr/>
        </p:nvSpPr>
        <p:spPr>
          <a:xfrm>
            <a:off x="6383867" y="2711987"/>
            <a:ext cx="2111293" cy="573134"/>
          </a:xfrm>
          <a:custGeom>
            <a:avLst/>
            <a:gdLst>
              <a:gd name="connsiteX0" fmla="*/ 0 w 2111293"/>
              <a:gd name="connsiteY0" fmla="*/ 90480 h 573134"/>
              <a:gd name="connsiteX1" fmla="*/ 804333 w 2111293"/>
              <a:gd name="connsiteY1" fmla="*/ 573080 h 573134"/>
              <a:gd name="connsiteX2" fmla="*/ 1964266 w 2111293"/>
              <a:gd name="connsiteY2" fmla="*/ 65080 h 573134"/>
              <a:gd name="connsiteX3" fmla="*/ 2057400 w 2111293"/>
              <a:gd name="connsiteY3" fmla="*/ 22746 h 573134"/>
            </a:gdLst>
            <a:ahLst/>
            <a:cxnLst>
              <a:cxn ang="0">
                <a:pos x="connsiteX0" y="connsiteY0"/>
              </a:cxn>
              <a:cxn ang="0">
                <a:pos x="connsiteX1" y="connsiteY1"/>
              </a:cxn>
              <a:cxn ang="0">
                <a:pos x="connsiteX2" y="connsiteY2"/>
              </a:cxn>
              <a:cxn ang="0">
                <a:pos x="connsiteX3" y="connsiteY3"/>
              </a:cxn>
            </a:cxnLst>
            <a:rect l="l" t="t" r="r" b="b"/>
            <a:pathLst>
              <a:path w="2111293" h="573134">
                <a:moveTo>
                  <a:pt x="0" y="90480"/>
                </a:moveTo>
                <a:cubicBezTo>
                  <a:pt x="238477" y="333896"/>
                  <a:pt x="476955" y="577313"/>
                  <a:pt x="804333" y="573080"/>
                </a:cubicBezTo>
                <a:cubicBezTo>
                  <a:pt x="1131711" y="568847"/>
                  <a:pt x="1755422" y="156802"/>
                  <a:pt x="1964266" y="65080"/>
                </a:cubicBezTo>
                <a:cubicBezTo>
                  <a:pt x="2173111" y="-26642"/>
                  <a:pt x="2115255" y="-1948"/>
                  <a:pt x="2057400" y="22746"/>
                </a:cubicBezTo>
              </a:path>
            </a:pathLst>
          </a:custGeom>
          <a:ln>
            <a:solidFill>
              <a:srgbClr val="92D050"/>
            </a:solidFill>
            <a:headEnd type="oval" w="med" len="med"/>
            <a:tailEnd type="triangle"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2050" name="Picture 2" descr="بهترین روش پخت کیک رولتی سوییسی+ آموزش بی کلام با ترجمه کامل | | ویراز">
            <a:extLst>
              <a:ext uri="{FF2B5EF4-FFF2-40B4-BE49-F238E27FC236}">
                <a16:creationId xmlns:a16="http://schemas.microsoft.com/office/drawing/2014/main" id="{FE5CB3B3-5847-4932-8402-D5CB9249DC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7" t="23025" r="7544"/>
          <a:stretch/>
        </p:blipFill>
        <p:spPr bwMode="auto">
          <a:xfrm>
            <a:off x="4060819" y="3662541"/>
            <a:ext cx="4629162" cy="2387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1629739-389D-42E6-9C0D-EF8B524A7259}"/>
              </a:ext>
            </a:extLst>
          </p:cNvPr>
          <p:cNvSpPr txBox="1"/>
          <p:nvPr/>
        </p:nvSpPr>
        <p:spPr>
          <a:xfrm>
            <a:off x="4970496" y="6058229"/>
            <a:ext cx="2809808" cy="369332"/>
          </a:xfrm>
          <a:prstGeom prst="rect">
            <a:avLst/>
          </a:prstGeom>
          <a:noFill/>
        </p:spPr>
        <p:txBody>
          <a:bodyPr wrap="none" rtlCol="0">
            <a:spAutoFit/>
          </a:bodyPr>
          <a:lstStyle/>
          <a:p>
            <a:r>
              <a:rPr lang="en-US" dirty="0"/>
              <a:t>AI is like the cream in a cake</a:t>
            </a:r>
          </a:p>
        </p:txBody>
      </p:sp>
    </p:spTree>
    <p:extLst>
      <p:ext uri="{BB962C8B-B14F-4D97-AF65-F5344CB8AC3E}">
        <p14:creationId xmlns:p14="http://schemas.microsoft.com/office/powerpoint/2010/main" val="295151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4"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7221-60A3-0D52-20A8-EEBAA997C869}"/>
              </a:ext>
            </a:extLst>
          </p:cNvPr>
          <p:cNvSpPr>
            <a:spLocks noGrp="1"/>
          </p:cNvSpPr>
          <p:nvPr>
            <p:ph type="title"/>
          </p:nvPr>
        </p:nvSpPr>
        <p:spPr/>
        <p:txBody>
          <a:bodyPr/>
          <a:lstStyle/>
          <a:p>
            <a:r>
              <a:rPr lang="en-US" dirty="0"/>
              <a:t>AI is:</a:t>
            </a:r>
          </a:p>
        </p:txBody>
      </p:sp>
      <p:sp>
        <p:nvSpPr>
          <p:cNvPr id="11" name="TextBox 10">
            <a:extLst>
              <a:ext uri="{FF2B5EF4-FFF2-40B4-BE49-F238E27FC236}">
                <a16:creationId xmlns:a16="http://schemas.microsoft.com/office/drawing/2014/main" id="{A164C906-82B6-D37E-C77A-C4E553232420}"/>
              </a:ext>
            </a:extLst>
          </p:cNvPr>
          <p:cNvSpPr txBox="1"/>
          <p:nvPr/>
        </p:nvSpPr>
        <p:spPr>
          <a:xfrm>
            <a:off x="2591189" y="2388637"/>
            <a:ext cx="7009622" cy="1569660"/>
          </a:xfrm>
          <a:prstGeom prst="rect">
            <a:avLst/>
          </a:prstGeom>
          <a:noFill/>
        </p:spPr>
        <p:txBody>
          <a:bodyPr wrap="square">
            <a:spAutoFit/>
          </a:bodyPr>
          <a:lstStyle/>
          <a:p>
            <a:pPr algn="ctr"/>
            <a:r>
              <a:rPr lang="en-US" sz="3200" dirty="0"/>
              <a:t>[machines] just smart enough to run the [tasks] and just dumb enough to passively accept their situation</a:t>
            </a:r>
          </a:p>
        </p:txBody>
      </p:sp>
      <p:sp>
        <p:nvSpPr>
          <p:cNvPr id="12" name="TextBox 11">
            <a:extLst>
              <a:ext uri="{FF2B5EF4-FFF2-40B4-BE49-F238E27FC236}">
                <a16:creationId xmlns:a16="http://schemas.microsoft.com/office/drawing/2014/main" id="{18CD7BE9-8BFA-9615-FE16-D115AD9EBC5A}"/>
              </a:ext>
            </a:extLst>
          </p:cNvPr>
          <p:cNvSpPr txBox="1"/>
          <p:nvPr/>
        </p:nvSpPr>
        <p:spPr>
          <a:xfrm>
            <a:off x="0" y="6457890"/>
            <a:ext cx="3200400" cy="400110"/>
          </a:xfrm>
          <a:prstGeom prst="rect">
            <a:avLst/>
          </a:prstGeom>
          <a:noFill/>
        </p:spPr>
        <p:txBody>
          <a:bodyPr wrap="square">
            <a:spAutoFit/>
          </a:bodyPr>
          <a:lstStyle/>
          <a:p>
            <a:r>
              <a:rPr lang="en-US" sz="1000" i="1" dirty="0">
                <a:hlinkClick r:id="rId2"/>
              </a:rPr>
              <a:t>The quote </a:t>
            </a:r>
            <a:r>
              <a:rPr lang="en-US" sz="1000" i="1" dirty="0"/>
              <a:t>is adopted with slight modification from George Carlin Stand-up Special</a:t>
            </a:r>
          </a:p>
        </p:txBody>
      </p:sp>
      <p:sp>
        <p:nvSpPr>
          <p:cNvPr id="13" name="TextBox 12">
            <a:extLst>
              <a:ext uri="{FF2B5EF4-FFF2-40B4-BE49-F238E27FC236}">
                <a16:creationId xmlns:a16="http://schemas.microsoft.com/office/drawing/2014/main" id="{33F29F43-771D-974A-2FFE-D8643F035D3A}"/>
              </a:ext>
            </a:extLst>
          </p:cNvPr>
          <p:cNvSpPr txBox="1"/>
          <p:nvPr/>
        </p:nvSpPr>
        <p:spPr>
          <a:xfrm>
            <a:off x="2591189" y="4669484"/>
            <a:ext cx="7009622" cy="107721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3200" dirty="0"/>
              <a:t>AI is not dangerous, </a:t>
            </a:r>
            <a:br>
              <a:rPr lang="en-US" sz="3200" dirty="0"/>
            </a:br>
            <a:r>
              <a:rPr lang="en-US" sz="3200" dirty="0"/>
              <a:t>but the person who uses it can be</a:t>
            </a:r>
          </a:p>
        </p:txBody>
      </p:sp>
    </p:spTree>
    <p:extLst>
      <p:ext uri="{BB962C8B-B14F-4D97-AF65-F5344CB8AC3E}">
        <p14:creationId xmlns:p14="http://schemas.microsoft.com/office/powerpoint/2010/main" val="172834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95C3-3426-4E06-A8E4-82126D717A68}"/>
              </a:ext>
            </a:extLst>
          </p:cNvPr>
          <p:cNvSpPr>
            <a:spLocks noGrp="1"/>
          </p:cNvSpPr>
          <p:nvPr>
            <p:ph type="title"/>
          </p:nvPr>
        </p:nvSpPr>
        <p:spPr/>
        <p:txBody>
          <a:bodyPr/>
          <a:lstStyle/>
          <a:p>
            <a:r>
              <a:rPr lang="en-US" dirty="0"/>
              <a:t>Oligopoly</a:t>
            </a:r>
          </a:p>
        </p:txBody>
      </p:sp>
      <p:pic>
        <p:nvPicPr>
          <p:cNvPr id="4098" name="Picture 2" descr="What Makes a Market an Oligopoly? | St. Louis Fed">
            <a:extLst>
              <a:ext uri="{FF2B5EF4-FFF2-40B4-BE49-F238E27FC236}">
                <a16:creationId xmlns:a16="http://schemas.microsoft.com/office/drawing/2014/main" id="{F81FB4BD-9854-49B6-BDC4-AAAC0B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74358"/>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E16392-81F2-4217-BB95-3BDB64CFB6AC}"/>
              </a:ext>
            </a:extLst>
          </p:cNvPr>
          <p:cNvSpPr txBox="1"/>
          <p:nvPr/>
        </p:nvSpPr>
        <p:spPr>
          <a:xfrm>
            <a:off x="381000" y="3170535"/>
            <a:ext cx="6002867" cy="1200329"/>
          </a:xfrm>
          <a:prstGeom prst="rect">
            <a:avLst/>
          </a:prstGeom>
          <a:noFill/>
        </p:spPr>
        <p:txBody>
          <a:bodyPr wrap="square">
            <a:spAutoFit/>
          </a:bodyPr>
          <a:lstStyle/>
          <a:p>
            <a:r>
              <a:rPr lang="en-US" dirty="0"/>
              <a:t>An oligopoly is a </a:t>
            </a:r>
            <a:r>
              <a:rPr lang="en-US" b="1" dirty="0"/>
              <a:t>market</a:t>
            </a:r>
            <a:r>
              <a:rPr lang="en-US" dirty="0"/>
              <a:t> in which:</a:t>
            </a:r>
          </a:p>
          <a:p>
            <a:pPr marL="285750" indent="-285750">
              <a:buFont typeface="Wingdings" panose="05000000000000000000" pitchFamily="2" charset="2"/>
              <a:buChar char="§"/>
            </a:pPr>
            <a:r>
              <a:rPr lang="en-US" dirty="0"/>
              <a:t>Control over an industry lies in the hands of a </a:t>
            </a:r>
            <a:r>
              <a:rPr lang="en-US" b="1" dirty="0"/>
              <a:t>few large sellers</a:t>
            </a:r>
          </a:p>
          <a:p>
            <a:pPr marL="285750" indent="-285750">
              <a:buFont typeface="Wingdings" panose="05000000000000000000" pitchFamily="2" charset="2"/>
              <a:buChar char="§"/>
            </a:pPr>
            <a:r>
              <a:rPr lang="en-US" dirty="0"/>
              <a:t>They own a </a:t>
            </a:r>
            <a:r>
              <a:rPr lang="en-US" b="1" dirty="0"/>
              <a:t>dominant share </a:t>
            </a:r>
            <a:r>
              <a:rPr lang="en-US" dirty="0"/>
              <a:t>of the market</a:t>
            </a:r>
          </a:p>
        </p:txBody>
      </p:sp>
    </p:spTree>
    <p:extLst>
      <p:ext uri="{BB962C8B-B14F-4D97-AF65-F5344CB8AC3E}">
        <p14:creationId xmlns:p14="http://schemas.microsoft.com/office/powerpoint/2010/main" val="314013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4" name="TextBox 3">
            <a:extLst>
              <a:ext uri="{FF2B5EF4-FFF2-40B4-BE49-F238E27FC236}">
                <a16:creationId xmlns:a16="http://schemas.microsoft.com/office/drawing/2014/main" id="{ED3BD6CB-D983-483B-A3FC-229C7FE980B1}"/>
              </a:ext>
            </a:extLst>
          </p:cNvPr>
          <p:cNvSpPr txBox="1"/>
          <p:nvPr/>
        </p:nvSpPr>
        <p:spPr>
          <a:xfrm>
            <a:off x="1168400" y="1972733"/>
            <a:ext cx="9681881" cy="1477328"/>
          </a:xfrm>
          <a:prstGeom prst="rect">
            <a:avLst/>
          </a:prstGeom>
          <a:noFill/>
        </p:spPr>
        <p:txBody>
          <a:bodyPr wrap="none" rtlCol="0">
            <a:spAutoFit/>
          </a:bodyPr>
          <a:lstStyle/>
          <a:p>
            <a:r>
              <a:rPr lang="en-US" dirty="0"/>
              <a:t>How would you feel if:</a:t>
            </a:r>
          </a:p>
          <a:p>
            <a:pPr marL="285750" indent="-285750">
              <a:buFont typeface="Arial" panose="020B0604020202020204" pitchFamily="34" charset="0"/>
              <a:buChar char="•"/>
            </a:pPr>
            <a:r>
              <a:rPr lang="en-US" dirty="0"/>
              <a:t>All the food in the shops were provided by one manufacturer </a:t>
            </a:r>
            <a:br>
              <a:rPr lang="en-US" dirty="0"/>
            </a:br>
            <a:r>
              <a:rPr lang="en-US" dirty="0"/>
              <a:t>without any healthier alternative?</a:t>
            </a:r>
          </a:p>
          <a:p>
            <a:pPr marL="285750" indent="-285750">
              <a:buFont typeface="Arial" panose="020B0604020202020204" pitchFamily="34" charset="0"/>
              <a:buChar char="•"/>
            </a:pPr>
            <a:r>
              <a:rPr lang="en-US" dirty="0"/>
              <a:t>You moved to another city/country and still the same company is there</a:t>
            </a:r>
          </a:p>
          <a:p>
            <a:pPr marL="285750" indent="-285750">
              <a:buFont typeface="Arial" panose="020B0604020202020204" pitchFamily="34" charset="0"/>
              <a:buChar char="•"/>
            </a:pPr>
            <a:r>
              <a:rPr lang="en-US" dirty="0"/>
              <a:t>The textbook chapters have been written by the marketing department of the very same company</a:t>
            </a:r>
          </a:p>
        </p:txBody>
      </p:sp>
      <p:pic>
        <p:nvPicPr>
          <p:cNvPr id="6146" name="Picture 2" descr="Meme Angry GIF - Meme Angry Mad - Discover &amp; Share GIFs">
            <a:extLst>
              <a:ext uri="{FF2B5EF4-FFF2-40B4-BE49-F238E27FC236}">
                <a16:creationId xmlns:a16="http://schemas.microsoft.com/office/drawing/2014/main" id="{5D394084-BE9F-48B2-B9FC-18B6A045965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18685" y="3747981"/>
            <a:ext cx="2393204" cy="27448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13EDA7-5950-4CB9-949C-6C140E3409F3}"/>
              </a:ext>
            </a:extLst>
          </p:cNvPr>
          <p:cNvSpPr txBox="1"/>
          <p:nvPr/>
        </p:nvSpPr>
        <p:spPr>
          <a:xfrm>
            <a:off x="5635260" y="6492875"/>
            <a:ext cx="560053" cy="261610"/>
          </a:xfrm>
          <a:prstGeom prst="rect">
            <a:avLst/>
          </a:prstGeom>
          <a:noFill/>
        </p:spPr>
        <p:txBody>
          <a:bodyPr wrap="square">
            <a:spAutoFit/>
          </a:bodyPr>
          <a:lstStyle/>
          <a:p>
            <a:r>
              <a:rPr lang="en-US" sz="1100" i="1" dirty="0">
                <a:hlinkClick r:id="rId3"/>
              </a:rPr>
              <a:t>Tenor</a:t>
            </a:r>
            <a:endParaRPr lang="en-US" sz="1100" i="1" dirty="0"/>
          </a:p>
        </p:txBody>
      </p:sp>
    </p:spTree>
    <p:extLst>
      <p:ext uri="{BB962C8B-B14F-4D97-AF65-F5344CB8AC3E}">
        <p14:creationId xmlns:p14="http://schemas.microsoft.com/office/powerpoint/2010/main" val="11699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3" name="TextBox 2">
            <a:extLst>
              <a:ext uri="{FF2B5EF4-FFF2-40B4-BE49-F238E27FC236}">
                <a16:creationId xmlns:a16="http://schemas.microsoft.com/office/drawing/2014/main" id="{44CD3415-E053-4C6E-BD90-0F8C4D46EAAF}"/>
              </a:ext>
            </a:extLst>
          </p:cNvPr>
          <p:cNvSpPr txBox="1"/>
          <p:nvPr/>
        </p:nvSpPr>
        <p:spPr>
          <a:xfrm>
            <a:off x="2240938" y="1913467"/>
            <a:ext cx="4523161" cy="646331"/>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taught </a:t>
            </a:r>
            <a:r>
              <a:rPr lang="en-US" dirty="0">
                <a:solidFill>
                  <a:srgbClr val="FFC000"/>
                </a:solidFill>
              </a:rPr>
              <a:t>Microsoft Word,</a:t>
            </a:r>
            <a:endParaRPr lang="en-US" dirty="0"/>
          </a:p>
          <a:p>
            <a:pPr marL="285750" indent="-285750">
              <a:buFont typeface="Wingdings" panose="05000000000000000000" pitchFamily="2" charset="2"/>
              <a:buChar char="§"/>
            </a:pPr>
            <a:r>
              <a:rPr lang="en-US" dirty="0"/>
              <a:t>Students are taught </a:t>
            </a:r>
            <a:r>
              <a:rPr lang="en-US" dirty="0">
                <a:solidFill>
                  <a:srgbClr val="FFC000"/>
                </a:solidFill>
              </a:rPr>
              <a:t>Microsoft PowerPoint, </a:t>
            </a:r>
          </a:p>
        </p:txBody>
      </p:sp>
      <p:pic>
        <p:nvPicPr>
          <p:cNvPr id="7170" name="Picture 2" descr="Teaching ICT is the same as teaching about Microsoft products in our schools.">
            <a:extLst>
              <a:ext uri="{FF2B5EF4-FFF2-40B4-BE49-F238E27FC236}">
                <a16:creationId xmlns:a16="http://schemas.microsoft.com/office/drawing/2014/main" id="{A8152683-925D-4D99-9B52-E6AE797C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676" y="2782577"/>
            <a:ext cx="5338648" cy="40039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A5A520-5038-497C-9E23-3F9018570E34}"/>
              </a:ext>
            </a:extLst>
          </p:cNvPr>
          <p:cNvSpPr txBox="1"/>
          <p:nvPr/>
        </p:nvSpPr>
        <p:spPr>
          <a:xfrm>
            <a:off x="0" y="6355676"/>
            <a:ext cx="2641600" cy="430887"/>
          </a:xfrm>
          <a:prstGeom prst="rect">
            <a:avLst/>
          </a:prstGeom>
          <a:noFill/>
        </p:spPr>
        <p:txBody>
          <a:bodyPr wrap="square">
            <a:spAutoFit/>
          </a:bodyPr>
          <a:lstStyle/>
          <a:p>
            <a:r>
              <a:rPr lang="en-US" sz="1100" i="1" dirty="0"/>
              <a:t>This entire page is based on Paul Brown’s “</a:t>
            </a:r>
            <a:r>
              <a:rPr lang="en-US" sz="1100" i="1" dirty="0">
                <a:hlinkClick r:id="rId4"/>
              </a:rPr>
              <a:t>mining for education</a:t>
            </a:r>
            <a:r>
              <a:rPr lang="en-US" sz="1100" i="1" dirty="0"/>
              <a:t>”.</a:t>
            </a:r>
          </a:p>
        </p:txBody>
      </p:sp>
      <p:sp>
        <p:nvSpPr>
          <p:cNvPr id="5" name="TextBox 4">
            <a:extLst>
              <a:ext uri="{FF2B5EF4-FFF2-40B4-BE49-F238E27FC236}">
                <a16:creationId xmlns:a16="http://schemas.microsoft.com/office/drawing/2014/main" id="{293CC9B5-104D-7963-1A52-1CA40FC4634D}"/>
              </a:ext>
            </a:extLst>
          </p:cNvPr>
          <p:cNvSpPr txBox="1"/>
          <p:nvPr/>
        </p:nvSpPr>
        <p:spPr>
          <a:xfrm>
            <a:off x="6022110" y="1896534"/>
            <a:ext cx="2161309" cy="369332"/>
          </a:xfrm>
          <a:prstGeom prst="rect">
            <a:avLst/>
          </a:prstGeom>
          <a:noFill/>
        </p:spPr>
        <p:txBody>
          <a:bodyPr wrap="square">
            <a:spAutoFit/>
          </a:bodyPr>
          <a:lstStyle/>
          <a:p>
            <a:r>
              <a:rPr lang="en-US" dirty="0"/>
              <a:t>not </a:t>
            </a:r>
            <a:r>
              <a:rPr lang="en-US" dirty="0">
                <a:solidFill>
                  <a:schemeClr val="accent6"/>
                </a:solidFill>
              </a:rPr>
              <a:t>word processing</a:t>
            </a:r>
            <a:endParaRPr lang="en-US" dirty="0"/>
          </a:p>
        </p:txBody>
      </p:sp>
      <p:sp>
        <p:nvSpPr>
          <p:cNvPr id="7" name="TextBox 6">
            <a:extLst>
              <a:ext uri="{FF2B5EF4-FFF2-40B4-BE49-F238E27FC236}">
                <a16:creationId xmlns:a16="http://schemas.microsoft.com/office/drawing/2014/main" id="{50D0E807-6009-3210-342D-E48F220E327E}"/>
              </a:ext>
            </a:extLst>
          </p:cNvPr>
          <p:cNvSpPr txBox="1"/>
          <p:nvPr/>
        </p:nvSpPr>
        <p:spPr>
          <a:xfrm>
            <a:off x="6548582" y="2190466"/>
            <a:ext cx="2438400" cy="369332"/>
          </a:xfrm>
          <a:prstGeom prst="rect">
            <a:avLst/>
          </a:prstGeom>
          <a:noFill/>
        </p:spPr>
        <p:txBody>
          <a:bodyPr wrap="square">
            <a:spAutoFit/>
          </a:bodyPr>
          <a:lstStyle/>
          <a:p>
            <a:r>
              <a:rPr lang="en-US" dirty="0"/>
              <a:t>not </a:t>
            </a:r>
            <a:r>
              <a:rPr lang="en-US" dirty="0">
                <a:solidFill>
                  <a:schemeClr val="accent6"/>
                </a:solidFill>
              </a:rPr>
              <a:t>presentation skills</a:t>
            </a:r>
            <a:endParaRPr lang="en-US" dirty="0"/>
          </a:p>
        </p:txBody>
      </p:sp>
    </p:spTree>
    <p:extLst>
      <p:ext uri="{BB962C8B-B14F-4D97-AF65-F5344CB8AC3E}">
        <p14:creationId xmlns:p14="http://schemas.microsoft.com/office/powerpoint/2010/main" val="14240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0"/>
                                        </p:tgtEl>
                                        <p:attrNameLst>
                                          <p:attrName>style.visibility</p:attrName>
                                        </p:attrNameLst>
                                      </p:cBhvr>
                                      <p:to>
                                        <p:strVal val="visible"/>
                                      </p:to>
                                    </p:set>
                                    <p:animEffect transition="in" filter="fade">
                                      <p:cBhvr>
                                        <p:cTn id="2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A9CC-0D97-4270-874C-1EED1F54370A}"/>
              </a:ext>
            </a:extLst>
          </p:cNvPr>
          <p:cNvSpPr>
            <a:spLocks noGrp="1"/>
          </p:cNvSpPr>
          <p:nvPr>
            <p:ph type="title"/>
          </p:nvPr>
        </p:nvSpPr>
        <p:spPr/>
        <p:txBody>
          <a:bodyPr/>
          <a:lstStyle/>
          <a:p>
            <a:r>
              <a:rPr lang="en-US" dirty="0" err="1"/>
              <a:t>Micro$oft</a:t>
            </a:r>
            <a:endParaRPr lang="en-US" dirty="0"/>
          </a:p>
        </p:txBody>
      </p:sp>
      <p:sp>
        <p:nvSpPr>
          <p:cNvPr id="3" name="TextBox 2">
            <a:extLst>
              <a:ext uri="{FF2B5EF4-FFF2-40B4-BE49-F238E27FC236}">
                <a16:creationId xmlns:a16="http://schemas.microsoft.com/office/drawing/2014/main" id="{44CD3415-E053-4C6E-BD90-0F8C4D46EAAF}"/>
              </a:ext>
            </a:extLst>
          </p:cNvPr>
          <p:cNvSpPr txBox="1"/>
          <p:nvPr/>
        </p:nvSpPr>
        <p:spPr>
          <a:xfrm>
            <a:off x="2240938" y="1913467"/>
            <a:ext cx="7710124" cy="646331"/>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not taught </a:t>
            </a:r>
            <a:r>
              <a:rPr lang="en-US" dirty="0">
                <a:solidFill>
                  <a:schemeClr val="accent6"/>
                </a:solidFill>
              </a:rPr>
              <a:t>word processing</a:t>
            </a:r>
            <a:r>
              <a:rPr lang="en-US" dirty="0"/>
              <a:t>, they are taught </a:t>
            </a:r>
            <a:r>
              <a:rPr lang="en-US" dirty="0">
                <a:solidFill>
                  <a:srgbClr val="FFC000"/>
                </a:solidFill>
              </a:rPr>
              <a:t>Microsoft Word</a:t>
            </a:r>
          </a:p>
          <a:p>
            <a:pPr marL="285750" indent="-285750">
              <a:buFont typeface="Wingdings" panose="05000000000000000000" pitchFamily="2" charset="2"/>
              <a:buChar char="§"/>
            </a:pPr>
            <a:r>
              <a:rPr lang="en-US" dirty="0"/>
              <a:t>They are not taught </a:t>
            </a:r>
            <a:r>
              <a:rPr lang="en-US" dirty="0">
                <a:solidFill>
                  <a:schemeClr val="accent6"/>
                </a:solidFill>
              </a:rPr>
              <a:t>presentation skills</a:t>
            </a:r>
            <a:r>
              <a:rPr lang="en-US" dirty="0"/>
              <a:t>, they are taught </a:t>
            </a:r>
            <a:r>
              <a:rPr lang="en-US" dirty="0">
                <a:solidFill>
                  <a:srgbClr val="FFC000"/>
                </a:solidFill>
              </a:rPr>
              <a:t>Microsoft PowerPoint</a:t>
            </a:r>
          </a:p>
        </p:txBody>
      </p:sp>
      <p:sp>
        <p:nvSpPr>
          <p:cNvPr id="8" name="TextBox 7">
            <a:extLst>
              <a:ext uri="{FF2B5EF4-FFF2-40B4-BE49-F238E27FC236}">
                <a16:creationId xmlns:a16="http://schemas.microsoft.com/office/drawing/2014/main" id="{27A5A520-5038-497C-9E23-3F9018570E34}"/>
              </a:ext>
            </a:extLst>
          </p:cNvPr>
          <p:cNvSpPr txBox="1"/>
          <p:nvPr/>
        </p:nvSpPr>
        <p:spPr>
          <a:xfrm>
            <a:off x="0" y="6355676"/>
            <a:ext cx="2641600" cy="430887"/>
          </a:xfrm>
          <a:prstGeom prst="rect">
            <a:avLst/>
          </a:prstGeom>
          <a:noFill/>
        </p:spPr>
        <p:txBody>
          <a:bodyPr wrap="square">
            <a:spAutoFit/>
          </a:bodyPr>
          <a:lstStyle/>
          <a:p>
            <a:r>
              <a:rPr lang="en-US" sz="1100" i="1" dirty="0"/>
              <a:t>This entire page is based on Paul Brown’s “</a:t>
            </a:r>
            <a:r>
              <a:rPr lang="en-US" sz="1100" i="1" dirty="0">
                <a:hlinkClick r:id="rId3"/>
              </a:rPr>
              <a:t>mining for education</a:t>
            </a:r>
            <a:r>
              <a:rPr lang="en-US" sz="1100" i="1" dirty="0"/>
              <a:t>”.</a:t>
            </a:r>
          </a:p>
        </p:txBody>
      </p:sp>
      <p:sp>
        <p:nvSpPr>
          <p:cNvPr id="4" name="TextBox 3">
            <a:extLst>
              <a:ext uri="{FF2B5EF4-FFF2-40B4-BE49-F238E27FC236}">
                <a16:creationId xmlns:a16="http://schemas.microsoft.com/office/drawing/2014/main" id="{424C59FA-C84B-4D68-9498-6895BF5A8BFA}"/>
              </a:ext>
            </a:extLst>
          </p:cNvPr>
          <p:cNvSpPr txBox="1"/>
          <p:nvPr/>
        </p:nvSpPr>
        <p:spPr>
          <a:xfrm>
            <a:off x="677333" y="4106333"/>
            <a:ext cx="1069524" cy="523220"/>
          </a:xfrm>
          <a:prstGeom prst="rect">
            <a:avLst/>
          </a:prstGeom>
          <a:noFill/>
        </p:spPr>
        <p:txBody>
          <a:bodyPr wrap="none" rtlCol="0">
            <a:spAutoFit/>
          </a:bodyPr>
          <a:lstStyle/>
          <a:p>
            <a:r>
              <a:rPr lang="en-US" sz="2800" dirty="0"/>
              <a:t>WHY?</a:t>
            </a:r>
          </a:p>
        </p:txBody>
      </p:sp>
      <p:sp>
        <p:nvSpPr>
          <p:cNvPr id="5" name="Left Brace 4">
            <a:extLst>
              <a:ext uri="{FF2B5EF4-FFF2-40B4-BE49-F238E27FC236}">
                <a16:creationId xmlns:a16="http://schemas.microsoft.com/office/drawing/2014/main" id="{031AF4FB-EC1D-4DF3-94F1-65ED88F7CE18}"/>
              </a:ext>
            </a:extLst>
          </p:cNvPr>
          <p:cNvSpPr/>
          <p:nvPr/>
        </p:nvSpPr>
        <p:spPr>
          <a:xfrm>
            <a:off x="1837267" y="3439193"/>
            <a:ext cx="296333" cy="18542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76BFAF6-AF4E-43D0-ACB9-03D1555A8773}"/>
              </a:ext>
            </a:extLst>
          </p:cNvPr>
          <p:cNvSpPr txBox="1"/>
          <p:nvPr/>
        </p:nvSpPr>
        <p:spPr>
          <a:xfrm>
            <a:off x="2142524" y="3376665"/>
            <a:ext cx="3108864" cy="2308324"/>
          </a:xfrm>
          <a:prstGeom prst="rect">
            <a:avLst/>
          </a:prstGeom>
          <a:noFill/>
        </p:spPr>
        <p:txBody>
          <a:bodyPr wrap="none" rtlCol="0">
            <a:spAutoFit/>
          </a:bodyPr>
          <a:lstStyle/>
          <a:p>
            <a:pPr marL="285750" indent="-285750">
              <a:buFont typeface="Wingdings" panose="05000000000000000000" pitchFamily="2" charset="2"/>
              <a:buChar char="§"/>
            </a:pPr>
            <a:r>
              <a:rPr lang="en-US" dirty="0"/>
              <a:t>The financial benefit itself</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Shaping dependent people</a:t>
            </a:r>
            <a:br>
              <a:rPr lang="en-US" dirty="0"/>
            </a:br>
            <a:r>
              <a:rPr lang="en-US" dirty="0"/>
              <a:t>exclusively on MS “services”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They define the </a:t>
            </a:r>
            <a:r>
              <a:rPr lang="en-US" i="1" dirty="0"/>
              <a:t>standard</a:t>
            </a:r>
            <a:br>
              <a:rPr lang="en-US" i="1" dirty="0"/>
            </a:br>
            <a:r>
              <a:rPr lang="en-US" dirty="0"/>
              <a:t>(you must follow)</a:t>
            </a:r>
            <a:br>
              <a:rPr lang="en-US" dirty="0"/>
            </a:br>
            <a:endParaRPr lang="en-US" dirty="0"/>
          </a:p>
        </p:txBody>
      </p:sp>
      <p:cxnSp>
        <p:nvCxnSpPr>
          <p:cNvPr id="9" name="Straight Arrow Connector 8">
            <a:extLst>
              <a:ext uri="{FF2B5EF4-FFF2-40B4-BE49-F238E27FC236}">
                <a16:creationId xmlns:a16="http://schemas.microsoft.com/office/drawing/2014/main" id="{F4231611-A71E-4A00-97E1-43091C2614CE}"/>
              </a:ext>
            </a:extLst>
          </p:cNvPr>
          <p:cNvCxnSpPr/>
          <p:nvPr/>
        </p:nvCxnSpPr>
        <p:spPr>
          <a:xfrm>
            <a:off x="6942667" y="5420393"/>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nvCxnSpPr>
        <p:spPr>
          <a:xfrm flipV="1">
            <a:off x="7095067" y="3286793"/>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nvSpPr>
        <p:spPr>
          <a:xfrm>
            <a:off x="9689256" y="5420393"/>
            <a:ext cx="546945" cy="307777"/>
          </a:xfrm>
          <a:prstGeom prst="rect">
            <a:avLst/>
          </a:prstGeom>
          <a:noFill/>
        </p:spPr>
        <p:txBody>
          <a:bodyPr wrap="non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nvSpPr>
        <p:spPr>
          <a:xfrm rot="16200000">
            <a:off x="6535472" y="3580897"/>
            <a:ext cx="814390" cy="307777"/>
          </a:xfrm>
          <a:prstGeom prst="rect">
            <a:avLst/>
          </a:prstGeom>
          <a:noFill/>
        </p:spPr>
        <p:txBody>
          <a:bodyPr wrap="non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nvSpPr>
        <p:spPr>
          <a:xfrm>
            <a:off x="7145867" y="3670113"/>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nvSpPr>
        <p:spPr>
          <a:xfrm>
            <a:off x="7763932" y="397450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nvCxnSpPr>
        <p:spPr>
          <a:xfrm rot="10800000" flipV="1">
            <a:off x="6468534" y="4016839"/>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nvSpPr>
        <p:spPr>
          <a:xfrm>
            <a:off x="5365125" y="4934760"/>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nvSpPr>
        <p:spPr>
          <a:xfrm>
            <a:off x="8051799" y="3627779"/>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nvCxnSpPr>
        <p:spPr>
          <a:xfrm rot="5400000" flipH="1" flipV="1">
            <a:off x="8138024" y="3091402"/>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nvSpPr>
        <p:spPr>
          <a:xfrm>
            <a:off x="8686800" y="3026728"/>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nvSpPr>
        <p:spPr>
          <a:xfrm>
            <a:off x="9349928" y="4850093"/>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nvCxnSpPr>
        <p:spPr>
          <a:xfrm>
            <a:off x="7848599" y="4016839"/>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nvCxnSpPr>
        <p:spPr>
          <a:xfrm>
            <a:off x="9423399" y="4883500"/>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nvSpPr>
        <p:spPr>
          <a:xfrm>
            <a:off x="10674191" y="3836005"/>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nvSpPr>
        <p:spPr>
          <a:xfrm>
            <a:off x="10726604" y="4753926"/>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200" dirty="0"/>
              <a:t>“standard” edition</a:t>
            </a:r>
          </a:p>
        </p:txBody>
      </p:sp>
    </p:spTree>
    <p:extLst>
      <p:ext uri="{BB962C8B-B14F-4D97-AF65-F5344CB8AC3E}">
        <p14:creationId xmlns:p14="http://schemas.microsoft.com/office/powerpoint/2010/main" val="38154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circle(in)">
                                      <p:cBhvr>
                                        <p:cTn id="44" dur="20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ppt_x"/>
                                          </p:val>
                                        </p:tav>
                                        <p:tav tm="100000">
                                          <p:val>
                                            <p:strVal val="#ppt_x"/>
                                          </p:val>
                                        </p:tav>
                                      </p:tavLst>
                                    </p:anim>
                                    <p:anim calcmode="lin" valueType="num">
                                      <p:cBhvr additive="base">
                                        <p:cTn id="81" dur="500" fill="hold"/>
                                        <p:tgtEl>
                                          <p:spTgt spid="22"/>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fill="hold"/>
                                        <p:tgtEl>
                                          <p:spTgt spid="38"/>
                                        </p:tgtEl>
                                        <p:attrNameLst>
                                          <p:attrName>ppt_x</p:attrName>
                                        </p:attrNameLst>
                                      </p:cBhvr>
                                      <p:tavLst>
                                        <p:tav tm="0">
                                          <p:val>
                                            <p:strVal val="#ppt_x"/>
                                          </p:val>
                                        </p:tav>
                                        <p:tav tm="100000">
                                          <p:val>
                                            <p:strVal val="#ppt_x"/>
                                          </p:val>
                                        </p:tav>
                                      </p:tavLst>
                                    </p:anim>
                                    <p:anim calcmode="lin" valueType="num">
                                      <p:cBhvr additive="base">
                                        <p:cTn id="8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additive="base">
                                        <p:cTn id="98" dur="500" fill="hold"/>
                                        <p:tgtEl>
                                          <p:spTgt spid="37"/>
                                        </p:tgtEl>
                                        <p:attrNameLst>
                                          <p:attrName>ppt_x</p:attrName>
                                        </p:attrNameLst>
                                      </p:cBhvr>
                                      <p:tavLst>
                                        <p:tav tm="0">
                                          <p:val>
                                            <p:strVal val="#ppt_x"/>
                                          </p:val>
                                        </p:tav>
                                        <p:tav tm="100000">
                                          <p:val>
                                            <p:strVal val="#ppt_x"/>
                                          </p:val>
                                        </p:tav>
                                      </p:tavLst>
                                    </p:anim>
                                    <p:anim calcmode="lin" valueType="num">
                                      <p:cBhvr additive="base">
                                        <p:cTn id="9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2" grpId="0"/>
      <p:bldP spid="14" grpId="0"/>
      <p:bldP spid="16" grpId="0" animBg="1"/>
      <p:bldP spid="7" grpId="0" animBg="1"/>
      <p:bldP spid="15" grpId="0" animBg="1"/>
      <p:bldP spid="17" grpId="0" animBg="1"/>
      <p:bldP spid="20" grpId="0" animBg="1"/>
      <p:bldP spid="22" grpId="0" animBg="1"/>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11" name="Picture 10">
            <a:extLst>
              <a:ext uri="{FF2B5EF4-FFF2-40B4-BE49-F238E27FC236}">
                <a16:creationId xmlns:a16="http://schemas.microsoft.com/office/drawing/2014/main" id="{74D002E2-21D2-423E-9F9B-C256C00666F3}"/>
              </a:ext>
            </a:extLst>
          </p:cNvPr>
          <p:cNvPicPr>
            <a:picLocks noChangeAspect="1"/>
          </p:cNvPicPr>
          <p:nvPr/>
        </p:nvPicPr>
        <p:blipFill rotWithShape="1">
          <a:blip r:embed="rId2">
            <a:extLst>
              <a:ext uri="{28A0092B-C50C-407E-A947-70E740481C1C}">
                <a14:useLocalDpi xmlns:a14="http://schemas.microsoft.com/office/drawing/2010/main" val="0"/>
              </a:ext>
            </a:extLst>
          </a:blip>
          <a:srcRect b="18487"/>
          <a:stretch/>
        </p:blipFill>
        <p:spPr>
          <a:xfrm>
            <a:off x="0" y="1777153"/>
            <a:ext cx="12192000" cy="5080847"/>
          </a:xfrm>
          <a:prstGeom prst="rect">
            <a:avLst/>
          </a:prstGeom>
        </p:spPr>
      </p:pic>
    </p:spTree>
    <p:extLst>
      <p:ext uri="{BB962C8B-B14F-4D97-AF65-F5344CB8AC3E}">
        <p14:creationId xmlns:p14="http://schemas.microsoft.com/office/powerpoint/2010/main" val="907781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2050" name="Picture 2" descr="100+ Best ChatGPT and Bard Prompts to Unleash AI's Potential | Metaverse  Post">
            <a:extLst>
              <a:ext uri="{FF2B5EF4-FFF2-40B4-BE49-F238E27FC236}">
                <a16:creationId xmlns:a16="http://schemas.microsoft.com/office/drawing/2014/main" id="{EC33792F-5C8C-41C9-83DA-E9579695D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82" y="2251064"/>
            <a:ext cx="5231342" cy="33554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2EECA9-DCEC-4FEB-869B-989B40C43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20" y="2251064"/>
            <a:ext cx="4579361" cy="3678681"/>
          </a:xfrm>
          <a:prstGeom prst="rect">
            <a:avLst/>
          </a:prstGeom>
        </p:spPr>
      </p:pic>
    </p:spTree>
    <p:extLst>
      <p:ext uri="{BB962C8B-B14F-4D97-AF65-F5344CB8AC3E}">
        <p14:creationId xmlns:p14="http://schemas.microsoft.com/office/powerpoint/2010/main" val="217348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461665"/>
          </a:xfrm>
          <a:prstGeom prst="rect">
            <a:avLst/>
          </a:prstGeom>
          <a:solidFill>
            <a:schemeClr val="tx2">
              <a:lumMod val="20000"/>
              <a:lumOff val="80000"/>
            </a:schemeClr>
          </a:solidFill>
        </p:spPr>
        <p:txBody>
          <a:bodyPr wrap="square" rtlCol="0">
            <a:spAutoFit/>
          </a:bodyPr>
          <a:lstStyle/>
          <a:p>
            <a:pPr algn="ctr"/>
            <a:r>
              <a:rPr lang="en-US" sz="2400" dirty="0"/>
              <a:t>Artificial</a:t>
            </a:r>
          </a:p>
        </p:txBody>
      </p:sp>
      <p:sp>
        <p:nvSpPr>
          <p:cNvPr id="5" name="TextBox 4">
            <a:extLst>
              <a:ext uri="{FF2B5EF4-FFF2-40B4-BE49-F238E27FC236}">
                <a16:creationId xmlns:a16="http://schemas.microsoft.com/office/drawing/2014/main" id="{1AF83C19-4FC1-4435-B115-0F072C165592}"/>
              </a:ext>
            </a:extLst>
          </p:cNvPr>
          <p:cNvSpPr txBox="1"/>
          <p:nvPr/>
        </p:nvSpPr>
        <p:spPr>
          <a:xfrm>
            <a:off x="3488726" y="1771951"/>
            <a:ext cx="2537254" cy="461665"/>
          </a:xfrm>
          <a:prstGeom prst="rect">
            <a:avLst/>
          </a:prstGeom>
          <a:solidFill>
            <a:schemeClr val="tx2">
              <a:lumMod val="20000"/>
              <a:lumOff val="80000"/>
            </a:schemeClr>
          </a:solidFill>
        </p:spPr>
        <p:txBody>
          <a:bodyPr wrap="square" rtlCol="0">
            <a:spAutoFit/>
          </a:bodyPr>
          <a:lstStyle/>
          <a:p>
            <a:pPr algn="ctr"/>
            <a:r>
              <a:rPr lang="en-US" sz="2400" dirty="0"/>
              <a:t>Intelligence</a:t>
            </a:r>
          </a:p>
        </p:txBody>
      </p:sp>
      <p:cxnSp>
        <p:nvCxnSpPr>
          <p:cNvPr id="7" name="Connector: Curved 6">
            <a:extLst>
              <a:ext uri="{FF2B5EF4-FFF2-40B4-BE49-F238E27FC236}">
                <a16:creationId xmlns:a16="http://schemas.microsoft.com/office/drawing/2014/main" id="{1F087306-DBCE-4ADD-A583-46465961025E}"/>
              </a:ext>
            </a:extLst>
          </p:cNvPr>
          <p:cNvCxnSpPr>
            <a:cxnSpLocks/>
            <a:stCxn id="4" idx="2"/>
            <a:endCxn id="10" idx="0"/>
          </p:cNvCxnSpPr>
          <p:nvPr/>
        </p:nvCxnSpPr>
        <p:spPr>
          <a:xfrm rot="16200000" flipH="1">
            <a:off x="1817541" y="2522902"/>
            <a:ext cx="1026507" cy="4479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2F92EA53-2072-4848-91E9-F07EF6EFEC47}"/>
              </a:ext>
            </a:extLst>
          </p:cNvPr>
          <p:cNvSpPr txBox="1"/>
          <p:nvPr/>
        </p:nvSpPr>
        <p:spPr>
          <a:xfrm>
            <a:off x="1620796" y="3260123"/>
            <a:ext cx="1867930" cy="646331"/>
          </a:xfrm>
          <a:prstGeom prst="rect">
            <a:avLst/>
          </a:prstGeom>
          <a:solidFill>
            <a:schemeClr val="bg1"/>
          </a:solidFill>
        </p:spPr>
        <p:txBody>
          <a:bodyPr wrap="square" rtlCol="0">
            <a:spAutoFit/>
          </a:bodyPr>
          <a:lstStyle/>
          <a:p>
            <a:pPr marL="285750" indent="-285750">
              <a:buFont typeface="Wingdings" panose="05000000000000000000" pitchFamily="2" charset="2"/>
              <a:buChar char="§"/>
            </a:pPr>
            <a:r>
              <a:rPr lang="en-US" dirty="0"/>
              <a:t>Man-made</a:t>
            </a:r>
          </a:p>
          <a:p>
            <a:pPr marL="285750" indent="-285750">
              <a:buFont typeface="Wingdings" panose="05000000000000000000" pitchFamily="2" charset="2"/>
              <a:buChar char="§"/>
            </a:pPr>
            <a:r>
              <a:rPr lang="en-US" dirty="0"/>
              <a:t>Synthetic</a:t>
            </a:r>
          </a:p>
        </p:txBody>
      </p:sp>
      <p:cxnSp>
        <p:nvCxnSpPr>
          <p:cNvPr id="12" name="Connector: Curved 11">
            <a:extLst>
              <a:ext uri="{FF2B5EF4-FFF2-40B4-BE49-F238E27FC236}">
                <a16:creationId xmlns:a16="http://schemas.microsoft.com/office/drawing/2014/main" id="{279C1DF3-396B-4D21-A92F-D426DE7591EC}"/>
              </a:ext>
            </a:extLst>
          </p:cNvPr>
          <p:cNvCxnSpPr>
            <a:cxnSpLocks/>
            <a:stCxn id="5" idx="2"/>
            <a:endCxn id="19" idx="1"/>
          </p:cNvCxnSpPr>
          <p:nvPr/>
        </p:nvCxnSpPr>
        <p:spPr>
          <a:xfrm rot="16200000" flipH="1">
            <a:off x="5450084" y="1540884"/>
            <a:ext cx="583378" cy="196884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6726194" y="2355329"/>
            <a:ext cx="5000367" cy="923330"/>
          </a:xfrm>
          <a:prstGeom prst="rect">
            <a:avLst/>
          </a:prstGeom>
          <a:noFill/>
        </p:spPr>
        <p:txBody>
          <a:bodyPr wrap="square">
            <a:spAutoFit/>
          </a:bodyPr>
          <a:lstStyle/>
          <a:p>
            <a:pPr marL="285750" indent="-285750">
              <a:buFont typeface="Wingdings" panose="05000000000000000000" pitchFamily="2" charset="2"/>
              <a:buChar char="§"/>
            </a:pPr>
            <a:r>
              <a:rPr lang="en-US" dirty="0"/>
              <a:t>The ability to </a:t>
            </a:r>
            <a:r>
              <a:rPr lang="en-US" dirty="0">
                <a:solidFill>
                  <a:schemeClr val="accent6"/>
                </a:solidFill>
              </a:rPr>
              <a:t>learn</a:t>
            </a:r>
            <a:r>
              <a:rPr lang="en-US" dirty="0"/>
              <a:t> and </a:t>
            </a:r>
            <a:r>
              <a:rPr lang="en-US" dirty="0">
                <a:solidFill>
                  <a:schemeClr val="accent6"/>
                </a:solidFill>
              </a:rPr>
              <a:t>perform</a:t>
            </a:r>
            <a:r>
              <a:rPr lang="en-US" dirty="0"/>
              <a:t> techniques</a:t>
            </a:r>
          </a:p>
          <a:p>
            <a:pPr marL="285750" indent="-285750">
              <a:buFont typeface="Wingdings" panose="05000000000000000000" pitchFamily="2" charset="2"/>
              <a:buChar char="§"/>
            </a:pPr>
            <a:r>
              <a:rPr lang="en-US" dirty="0">
                <a:solidFill>
                  <a:schemeClr val="accent6"/>
                </a:solidFill>
              </a:rPr>
              <a:t>Solve</a:t>
            </a:r>
            <a:r>
              <a:rPr lang="en-US" dirty="0"/>
              <a:t> problems and achieve goals</a:t>
            </a:r>
          </a:p>
          <a:p>
            <a:pPr marL="285750" indent="-285750">
              <a:buFont typeface="Wingdings" panose="05000000000000000000" pitchFamily="2" charset="2"/>
              <a:buChar char="§"/>
            </a:pPr>
            <a:r>
              <a:rPr lang="en-US" dirty="0"/>
              <a:t>In an </a:t>
            </a:r>
            <a:r>
              <a:rPr lang="en-US" dirty="0">
                <a:solidFill>
                  <a:schemeClr val="accent6"/>
                </a:solidFill>
              </a:rPr>
              <a:t>uncertain</a:t>
            </a:r>
            <a:r>
              <a:rPr lang="en-US" dirty="0"/>
              <a:t>, ever-varying world</a:t>
            </a:r>
          </a:p>
        </p:txBody>
      </p:sp>
      <p:sp>
        <p:nvSpPr>
          <p:cNvPr id="20" name="Arrow: Down 19">
            <a:extLst>
              <a:ext uri="{FF2B5EF4-FFF2-40B4-BE49-F238E27FC236}">
                <a16:creationId xmlns:a16="http://schemas.microsoft.com/office/drawing/2014/main" id="{6EB8B80B-AAE5-4B24-8C9D-103077A714B9}"/>
              </a:ext>
            </a:extLst>
          </p:cNvPr>
          <p:cNvSpPr/>
          <p:nvPr/>
        </p:nvSpPr>
        <p:spPr>
          <a:xfrm>
            <a:off x="8641492" y="3507259"/>
            <a:ext cx="584886" cy="1072979"/>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F9613142-7241-4206-93A4-C0D54E9CD24F}"/>
              </a:ext>
            </a:extLst>
          </p:cNvPr>
          <p:cNvSpPr txBox="1"/>
          <p:nvPr/>
        </p:nvSpPr>
        <p:spPr>
          <a:xfrm rot="16200000">
            <a:off x="8445340" y="3811189"/>
            <a:ext cx="977191" cy="369332"/>
          </a:xfrm>
          <a:prstGeom prst="rect">
            <a:avLst/>
          </a:prstGeom>
          <a:noFill/>
        </p:spPr>
        <p:txBody>
          <a:bodyPr wrap="none" rtlCol="0">
            <a:spAutoFit/>
          </a:bodyPr>
          <a:lstStyle/>
          <a:p>
            <a:r>
              <a:rPr lang="en-US" dirty="0"/>
              <a:t>Example</a:t>
            </a:r>
          </a:p>
        </p:txBody>
      </p:sp>
      <p:pic>
        <p:nvPicPr>
          <p:cNvPr id="1028" name="Picture 4" descr="humanchimpgt">
            <a:extLst>
              <a:ext uri="{FF2B5EF4-FFF2-40B4-BE49-F238E27FC236}">
                <a16:creationId xmlns:a16="http://schemas.microsoft.com/office/drawing/2014/main" id="{06A4454A-3FE6-41DF-81CA-3403BCB17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721" y="4878932"/>
            <a:ext cx="4240427" cy="13459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78D813A-1B42-4611-9649-AB28F94980C3}"/>
              </a:ext>
            </a:extLst>
          </p:cNvPr>
          <p:cNvSpPr txBox="1"/>
          <p:nvPr/>
        </p:nvSpPr>
        <p:spPr>
          <a:xfrm>
            <a:off x="0" y="6611779"/>
            <a:ext cx="2982097" cy="246221"/>
          </a:xfrm>
          <a:prstGeom prst="rect">
            <a:avLst/>
          </a:prstGeom>
          <a:noFill/>
        </p:spPr>
        <p:txBody>
          <a:bodyPr wrap="square">
            <a:spAutoFit/>
          </a:bodyPr>
          <a:lstStyle/>
          <a:p>
            <a:r>
              <a:rPr lang="en-US" sz="1000" i="1" dirty="0"/>
              <a:t>Images courtesy of </a:t>
            </a:r>
            <a:r>
              <a:rPr lang="en-US" sz="1000" i="1" dirty="0">
                <a:hlinkClick r:id="rId3"/>
              </a:rPr>
              <a:t>blogs.cornell.edu</a:t>
            </a:r>
            <a:endParaRPr lang="en-US" sz="1000" i="1" dirty="0"/>
          </a:p>
        </p:txBody>
      </p:sp>
      <p:sp>
        <p:nvSpPr>
          <p:cNvPr id="29" name="Arrow: Right 28">
            <a:extLst>
              <a:ext uri="{FF2B5EF4-FFF2-40B4-BE49-F238E27FC236}">
                <a16:creationId xmlns:a16="http://schemas.microsoft.com/office/drawing/2014/main" id="{AF394114-1A38-4D52-A204-1638C1FBA8C8}"/>
              </a:ext>
            </a:extLst>
          </p:cNvPr>
          <p:cNvSpPr/>
          <p:nvPr/>
        </p:nvSpPr>
        <p:spPr>
          <a:xfrm rot="20530781">
            <a:off x="5912707" y="1534424"/>
            <a:ext cx="1066798" cy="247951"/>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2332F80D-28DC-4101-A2C9-DFC92F1BE614}"/>
              </a:ext>
            </a:extLst>
          </p:cNvPr>
          <p:cNvSpPr txBox="1"/>
          <p:nvPr/>
        </p:nvSpPr>
        <p:spPr>
          <a:xfrm>
            <a:off x="6991854" y="1306108"/>
            <a:ext cx="2256195" cy="369332"/>
          </a:xfrm>
          <a:prstGeom prst="rect">
            <a:avLst/>
          </a:prstGeom>
          <a:noFill/>
        </p:spPr>
        <p:txBody>
          <a:bodyPr wrap="none" rtlCol="0">
            <a:spAutoFit/>
          </a:bodyPr>
          <a:lstStyle/>
          <a:p>
            <a:r>
              <a:rPr lang="en-US" dirty="0"/>
              <a:t>We don’t know really!</a:t>
            </a:r>
          </a:p>
        </p:txBody>
      </p:sp>
      <p:pic>
        <p:nvPicPr>
          <p:cNvPr id="1030" name="Picture 6" descr="Black guy smiles at camera poker face meme - Keep Meme">
            <a:extLst>
              <a:ext uri="{FF2B5EF4-FFF2-40B4-BE49-F238E27FC236}">
                <a16:creationId xmlns:a16="http://schemas.microsoft.com/office/drawing/2014/main" id="{240D13CB-FDE9-43D8-8651-3DA021BD4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5227" y="734977"/>
            <a:ext cx="1955117" cy="13713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3A5A5B9-B778-4B9C-AEE1-7D00D81E0B88}"/>
              </a:ext>
            </a:extLst>
          </p:cNvPr>
          <p:cNvSpPr txBox="1"/>
          <p:nvPr/>
        </p:nvSpPr>
        <p:spPr>
          <a:xfrm>
            <a:off x="9723798" y="2059847"/>
            <a:ext cx="1077973" cy="246221"/>
          </a:xfrm>
          <a:prstGeom prst="rect">
            <a:avLst/>
          </a:prstGeom>
          <a:noFill/>
        </p:spPr>
        <p:txBody>
          <a:bodyPr wrap="square">
            <a:spAutoFit/>
          </a:bodyPr>
          <a:lstStyle/>
          <a:p>
            <a:r>
              <a:rPr lang="en-US" sz="1000" i="1" dirty="0">
                <a:hlinkClick r:id="rId5"/>
              </a:rPr>
              <a:t>keepmeme.com</a:t>
            </a:r>
            <a:endParaRPr lang="en-US" sz="1000" i="1" dirty="0"/>
          </a:p>
        </p:txBody>
      </p:sp>
      <p:cxnSp>
        <p:nvCxnSpPr>
          <p:cNvPr id="32" name="Connector: Curved 31">
            <a:extLst>
              <a:ext uri="{FF2B5EF4-FFF2-40B4-BE49-F238E27FC236}">
                <a16:creationId xmlns:a16="http://schemas.microsoft.com/office/drawing/2014/main" id="{F802186C-BABE-4542-90FE-DD273BD99DE7}"/>
              </a:ext>
            </a:extLst>
          </p:cNvPr>
          <p:cNvCxnSpPr>
            <a:cxnSpLocks/>
            <a:stCxn id="30" idx="0"/>
            <a:endCxn id="33" idx="3"/>
          </p:cNvCxnSpPr>
          <p:nvPr/>
        </p:nvCxnSpPr>
        <p:spPr>
          <a:xfrm rot="5400000" flipH="1" flipV="1">
            <a:off x="8250447" y="622621"/>
            <a:ext cx="552993" cy="813983"/>
          </a:xfrm>
          <a:prstGeom prst="curvedConnector4">
            <a:avLst>
              <a:gd name="adj1" fmla="val 36086"/>
              <a:gd name="adj2" fmla="val 128084"/>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49BCB9F-6629-4DF9-A6D4-B121C42E2D4A}"/>
              </a:ext>
            </a:extLst>
          </p:cNvPr>
          <p:cNvSpPr txBox="1"/>
          <p:nvPr/>
        </p:nvSpPr>
        <p:spPr>
          <a:xfrm>
            <a:off x="4192188" y="599226"/>
            <a:ext cx="4741747" cy="307777"/>
          </a:xfrm>
          <a:prstGeom prst="rect">
            <a:avLst/>
          </a:prstGeom>
          <a:noFill/>
        </p:spPr>
        <p:txBody>
          <a:bodyPr wrap="none" rtlCol="0">
            <a:spAutoFit/>
          </a:bodyPr>
          <a:lstStyle/>
          <a:p>
            <a:r>
              <a:rPr lang="en-US" sz="1400" dirty="0"/>
              <a:t>The study of intelligence is over 2000 years old (philosophers)</a:t>
            </a:r>
          </a:p>
        </p:txBody>
      </p:sp>
    </p:spTree>
    <p:extLst>
      <p:ext uri="{BB962C8B-B14F-4D97-AF65-F5344CB8AC3E}">
        <p14:creationId xmlns:p14="http://schemas.microsoft.com/office/powerpoint/2010/main" val="32354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nodeType="withEffect">
                                  <p:stCondLst>
                                    <p:cond delay="0"/>
                                  </p:stCondLst>
                                  <p:childTnLst>
                                    <p:set>
                                      <p:cBhvr>
                                        <p:cTn id="47" dur="1" fill="hold">
                                          <p:stCondLst>
                                            <p:cond delay="0"/>
                                          </p:stCondLst>
                                        </p:cTn>
                                        <p:tgtEl>
                                          <p:spTgt spid="1030"/>
                                        </p:tgtEl>
                                        <p:attrNameLst>
                                          <p:attrName>style.visibility</p:attrName>
                                        </p:attrNameLst>
                                      </p:cBhvr>
                                      <p:to>
                                        <p:strVal val="visible"/>
                                      </p:to>
                                    </p:set>
                                    <p:animEffect transition="in" filter="wipe(down)">
                                      <p:cBhvr>
                                        <p:cTn id="48" dur="500"/>
                                        <p:tgtEl>
                                          <p:spTgt spid="103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9" grpId="0"/>
      <p:bldP spid="20" grpId="0" animBg="1"/>
      <p:bldP spid="21" grpId="0"/>
      <p:bldP spid="29" grpId="0" animBg="1"/>
      <p:bldP spid="30" grpId="0"/>
      <p:bldP spid="34"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pic>
        <p:nvPicPr>
          <p:cNvPr id="5" name="Picture 4">
            <a:extLst>
              <a:ext uri="{FF2B5EF4-FFF2-40B4-BE49-F238E27FC236}">
                <a16:creationId xmlns:a16="http://schemas.microsoft.com/office/drawing/2014/main" id="{CB7F48A4-9EB3-42FD-8261-880FB79C6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67" y="2195568"/>
            <a:ext cx="5023628" cy="4226870"/>
          </a:xfrm>
          <a:prstGeom prst="rect">
            <a:avLst/>
          </a:prstGeom>
        </p:spPr>
      </p:pic>
      <p:pic>
        <p:nvPicPr>
          <p:cNvPr id="7" name="Picture 6">
            <a:extLst>
              <a:ext uri="{FF2B5EF4-FFF2-40B4-BE49-F238E27FC236}">
                <a16:creationId xmlns:a16="http://schemas.microsoft.com/office/drawing/2014/main" id="{134E8889-8BA7-4D22-A020-79C493FE9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454" y="2195568"/>
            <a:ext cx="5987237" cy="4226870"/>
          </a:xfrm>
          <a:prstGeom prst="rect">
            <a:avLst/>
          </a:prstGeom>
        </p:spPr>
      </p:pic>
    </p:spTree>
    <p:extLst>
      <p:ext uri="{BB962C8B-B14F-4D97-AF65-F5344CB8AC3E}">
        <p14:creationId xmlns:p14="http://schemas.microsoft.com/office/powerpoint/2010/main" val="230868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74CF-6542-4274-A574-15938AA2BA7F}"/>
              </a:ext>
            </a:extLst>
          </p:cNvPr>
          <p:cNvSpPr>
            <a:spLocks noGrp="1"/>
          </p:cNvSpPr>
          <p:nvPr>
            <p:ph type="title"/>
          </p:nvPr>
        </p:nvSpPr>
        <p:spPr/>
        <p:txBody>
          <a:bodyPr/>
          <a:lstStyle/>
          <a:p>
            <a:r>
              <a:rPr lang="en-US" dirty="0" err="1"/>
              <a:t>OpenAI’s</a:t>
            </a:r>
            <a:r>
              <a:rPr lang="en-US" dirty="0"/>
              <a:t> ChatGPT</a:t>
            </a:r>
          </a:p>
        </p:txBody>
      </p:sp>
      <p:sp>
        <p:nvSpPr>
          <p:cNvPr id="10" name="TextBox 9">
            <a:extLst>
              <a:ext uri="{FF2B5EF4-FFF2-40B4-BE49-F238E27FC236}">
                <a16:creationId xmlns:a16="http://schemas.microsoft.com/office/drawing/2014/main" id="{4A38B561-32E4-4C6F-85AD-8C6B437FE4CF}"/>
              </a:ext>
            </a:extLst>
          </p:cNvPr>
          <p:cNvSpPr txBox="1"/>
          <p:nvPr/>
        </p:nvSpPr>
        <p:spPr>
          <a:xfrm>
            <a:off x="838200" y="3633800"/>
            <a:ext cx="3716867" cy="369332"/>
          </a:xfrm>
          <a:prstGeom prst="rect">
            <a:avLst/>
          </a:prstGeom>
          <a:noFill/>
        </p:spPr>
        <p:txBody>
          <a:bodyPr wrap="square">
            <a:spAutoFit/>
          </a:bodyPr>
          <a:lstStyle/>
          <a:p>
            <a:r>
              <a:rPr lang="en-US" dirty="0"/>
              <a:t>How people can get to the answers:</a:t>
            </a:r>
          </a:p>
        </p:txBody>
      </p:sp>
      <p:cxnSp>
        <p:nvCxnSpPr>
          <p:cNvPr id="12" name="Connector: Curved 11">
            <a:extLst>
              <a:ext uri="{FF2B5EF4-FFF2-40B4-BE49-F238E27FC236}">
                <a16:creationId xmlns:a16="http://schemas.microsoft.com/office/drawing/2014/main" id="{D03A9511-7806-4452-AEA9-B8ECFE52DC96}"/>
              </a:ext>
            </a:extLst>
          </p:cNvPr>
          <p:cNvCxnSpPr>
            <a:cxnSpLocks/>
            <a:stCxn id="10" idx="3"/>
            <a:endCxn id="13" idx="1"/>
          </p:cNvCxnSpPr>
          <p:nvPr/>
        </p:nvCxnSpPr>
        <p:spPr>
          <a:xfrm flipV="1">
            <a:off x="4555067" y="2548467"/>
            <a:ext cx="651933" cy="126999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03D2A0E-67B9-40BA-A107-EFDA9816C99E}"/>
              </a:ext>
            </a:extLst>
          </p:cNvPr>
          <p:cNvSpPr txBox="1"/>
          <p:nvPr/>
        </p:nvSpPr>
        <p:spPr>
          <a:xfrm>
            <a:off x="5207000" y="2363801"/>
            <a:ext cx="855133" cy="369332"/>
          </a:xfrm>
          <a:prstGeom prst="rect">
            <a:avLst/>
          </a:prstGeom>
          <a:noFill/>
        </p:spPr>
        <p:txBody>
          <a:bodyPr wrap="square">
            <a:spAutoFit/>
          </a:bodyPr>
          <a:lstStyle/>
          <a:p>
            <a:r>
              <a:rPr lang="en-US" dirty="0"/>
              <a:t>Now: </a:t>
            </a:r>
          </a:p>
        </p:txBody>
      </p:sp>
      <p:sp>
        <p:nvSpPr>
          <p:cNvPr id="15" name="TextBox 14">
            <a:extLst>
              <a:ext uri="{FF2B5EF4-FFF2-40B4-BE49-F238E27FC236}">
                <a16:creationId xmlns:a16="http://schemas.microsoft.com/office/drawing/2014/main" id="{016E2616-CE4B-46CC-B828-933893F62CE5}"/>
              </a:ext>
            </a:extLst>
          </p:cNvPr>
          <p:cNvSpPr txBox="1"/>
          <p:nvPr/>
        </p:nvSpPr>
        <p:spPr>
          <a:xfrm>
            <a:off x="7112000" y="2375985"/>
            <a:ext cx="855133" cy="369332"/>
          </a:xfrm>
          <a:prstGeom prst="rect">
            <a:avLst/>
          </a:prstGeom>
          <a:noFill/>
        </p:spPr>
        <p:txBody>
          <a:bodyPr wrap="square">
            <a:spAutoFit/>
          </a:bodyPr>
          <a:lstStyle/>
          <a:p>
            <a:r>
              <a:rPr lang="en-US" dirty="0"/>
              <a:t>Google</a:t>
            </a:r>
          </a:p>
        </p:txBody>
      </p:sp>
      <p:sp>
        <p:nvSpPr>
          <p:cNvPr id="16" name="TextBox 15">
            <a:extLst>
              <a:ext uri="{FF2B5EF4-FFF2-40B4-BE49-F238E27FC236}">
                <a16:creationId xmlns:a16="http://schemas.microsoft.com/office/drawing/2014/main" id="{0BA208AA-0C33-48BD-88EE-E60433856EC0}"/>
              </a:ext>
            </a:extLst>
          </p:cNvPr>
          <p:cNvSpPr txBox="1"/>
          <p:nvPr/>
        </p:nvSpPr>
        <p:spPr>
          <a:xfrm>
            <a:off x="8229601" y="2375985"/>
            <a:ext cx="660400" cy="369332"/>
          </a:xfrm>
          <a:prstGeom prst="rect">
            <a:avLst/>
          </a:prstGeom>
          <a:noFill/>
        </p:spPr>
        <p:txBody>
          <a:bodyPr wrap="square">
            <a:spAutoFit/>
          </a:bodyPr>
          <a:lstStyle/>
          <a:p>
            <a:r>
              <a:rPr lang="en-US" dirty="0"/>
              <a:t>Read</a:t>
            </a:r>
          </a:p>
        </p:txBody>
      </p:sp>
      <p:sp>
        <p:nvSpPr>
          <p:cNvPr id="17" name="TextBox 16">
            <a:extLst>
              <a:ext uri="{FF2B5EF4-FFF2-40B4-BE49-F238E27FC236}">
                <a16:creationId xmlns:a16="http://schemas.microsoft.com/office/drawing/2014/main" id="{51E71DD2-9C5D-4BEC-8BD6-801B6AB5B1A8}"/>
              </a:ext>
            </a:extLst>
          </p:cNvPr>
          <p:cNvSpPr txBox="1"/>
          <p:nvPr/>
        </p:nvSpPr>
        <p:spPr>
          <a:xfrm>
            <a:off x="9177866" y="2375985"/>
            <a:ext cx="753534" cy="369332"/>
          </a:xfrm>
          <a:prstGeom prst="rect">
            <a:avLst/>
          </a:prstGeom>
          <a:noFill/>
        </p:spPr>
        <p:txBody>
          <a:bodyPr wrap="square">
            <a:spAutoFit/>
          </a:bodyPr>
          <a:lstStyle/>
          <a:p>
            <a:r>
              <a:rPr lang="en-US" dirty="0"/>
              <a:t>Verify</a:t>
            </a:r>
          </a:p>
        </p:txBody>
      </p:sp>
      <p:sp>
        <p:nvSpPr>
          <p:cNvPr id="18" name="TextBox 17">
            <a:extLst>
              <a:ext uri="{FF2B5EF4-FFF2-40B4-BE49-F238E27FC236}">
                <a16:creationId xmlns:a16="http://schemas.microsoft.com/office/drawing/2014/main" id="{866E9C1F-4175-487C-B6FD-409A052DD529}"/>
              </a:ext>
            </a:extLst>
          </p:cNvPr>
          <p:cNvSpPr txBox="1"/>
          <p:nvPr/>
        </p:nvSpPr>
        <p:spPr>
          <a:xfrm>
            <a:off x="10160000" y="2375985"/>
            <a:ext cx="948265" cy="369332"/>
          </a:xfrm>
          <a:prstGeom prst="rect">
            <a:avLst/>
          </a:prstGeom>
          <a:noFill/>
        </p:spPr>
        <p:txBody>
          <a:bodyPr wrap="square">
            <a:spAutoFit/>
          </a:bodyPr>
          <a:lstStyle/>
          <a:p>
            <a:r>
              <a:rPr lang="en-US" dirty="0"/>
              <a:t>Result</a:t>
            </a:r>
          </a:p>
        </p:txBody>
      </p:sp>
      <p:cxnSp>
        <p:nvCxnSpPr>
          <p:cNvPr id="20" name="Straight Arrow Connector 19">
            <a:extLst>
              <a:ext uri="{FF2B5EF4-FFF2-40B4-BE49-F238E27FC236}">
                <a16:creationId xmlns:a16="http://schemas.microsoft.com/office/drawing/2014/main" id="{6D31316D-29C4-4AFA-9FBB-A67951B1B13A}"/>
              </a:ext>
            </a:extLst>
          </p:cNvPr>
          <p:cNvCxnSpPr>
            <a:cxnSpLocks/>
            <a:stCxn id="15" idx="3"/>
            <a:endCxn id="16" idx="1"/>
          </p:cNvCxnSpPr>
          <p:nvPr/>
        </p:nvCxnSpPr>
        <p:spPr>
          <a:xfrm>
            <a:off x="7967133" y="2560651"/>
            <a:ext cx="262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6AB5CE3-66DD-4930-B5B1-EE1D36A569AB}"/>
              </a:ext>
            </a:extLst>
          </p:cNvPr>
          <p:cNvCxnSpPr>
            <a:cxnSpLocks/>
            <a:stCxn id="16" idx="3"/>
            <a:endCxn id="17" idx="1"/>
          </p:cNvCxnSpPr>
          <p:nvPr/>
        </p:nvCxnSpPr>
        <p:spPr>
          <a:xfrm>
            <a:off x="8890001" y="2560651"/>
            <a:ext cx="2878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137FA96-1607-457F-9EC1-09F25D099F2E}"/>
              </a:ext>
            </a:extLst>
          </p:cNvPr>
          <p:cNvCxnSpPr>
            <a:cxnSpLocks/>
            <a:stCxn id="17" idx="3"/>
            <a:endCxn id="18" idx="1"/>
          </p:cNvCxnSpPr>
          <p:nvPr/>
        </p:nvCxnSpPr>
        <p:spPr>
          <a:xfrm>
            <a:off x="9931400" y="2560651"/>
            <a:ext cx="228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31D98791-7362-4E83-9301-94DC720F6FAC}"/>
              </a:ext>
            </a:extLst>
          </p:cNvPr>
          <p:cNvCxnSpPr>
            <a:stCxn id="16" idx="0"/>
            <a:endCxn id="15" idx="0"/>
          </p:cNvCxnSpPr>
          <p:nvPr/>
        </p:nvCxnSpPr>
        <p:spPr>
          <a:xfrm rot="16200000" flipV="1">
            <a:off x="8049684" y="1865868"/>
            <a:ext cx="12700" cy="1020234"/>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39CC748E-C8C3-4226-A283-86371CF71AB1}"/>
              </a:ext>
            </a:extLst>
          </p:cNvPr>
          <p:cNvCxnSpPr>
            <a:stCxn id="17" idx="2"/>
            <a:endCxn id="15" idx="2"/>
          </p:cNvCxnSpPr>
          <p:nvPr/>
        </p:nvCxnSpPr>
        <p:spPr>
          <a:xfrm rot="5400000">
            <a:off x="8547100" y="1737784"/>
            <a:ext cx="12700" cy="201506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37">
            <a:extLst>
              <a:ext uri="{FF2B5EF4-FFF2-40B4-BE49-F238E27FC236}">
                <a16:creationId xmlns:a16="http://schemas.microsoft.com/office/drawing/2014/main" id="{AE144F73-9E54-4D29-915A-7B8ABD2E6E58}"/>
              </a:ext>
            </a:extLst>
          </p:cNvPr>
          <p:cNvCxnSpPr>
            <a:cxnSpLocks/>
            <a:stCxn id="10" idx="3"/>
            <a:endCxn id="40" idx="1"/>
          </p:cNvCxnSpPr>
          <p:nvPr/>
        </p:nvCxnSpPr>
        <p:spPr>
          <a:xfrm>
            <a:off x="4555067" y="3818466"/>
            <a:ext cx="651932" cy="134620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5CEF6022-54EB-4FC6-9C11-D61BC1E937B6}"/>
              </a:ext>
            </a:extLst>
          </p:cNvPr>
          <p:cNvSpPr txBox="1"/>
          <p:nvPr/>
        </p:nvSpPr>
        <p:spPr>
          <a:xfrm>
            <a:off x="5206999" y="4980001"/>
            <a:ext cx="889001" cy="369332"/>
          </a:xfrm>
          <a:prstGeom prst="rect">
            <a:avLst/>
          </a:prstGeom>
          <a:noFill/>
        </p:spPr>
        <p:txBody>
          <a:bodyPr wrap="square">
            <a:spAutoFit/>
          </a:bodyPr>
          <a:lstStyle/>
          <a:p>
            <a:r>
              <a:rPr lang="en-US" dirty="0"/>
              <a:t>Future: </a:t>
            </a:r>
          </a:p>
        </p:txBody>
      </p:sp>
      <p:sp>
        <p:nvSpPr>
          <p:cNvPr id="54" name="TextBox 53">
            <a:extLst>
              <a:ext uri="{FF2B5EF4-FFF2-40B4-BE49-F238E27FC236}">
                <a16:creationId xmlns:a16="http://schemas.microsoft.com/office/drawing/2014/main" id="{27E5700D-1772-4923-947C-0E29793E97D5}"/>
              </a:ext>
            </a:extLst>
          </p:cNvPr>
          <p:cNvSpPr txBox="1"/>
          <p:nvPr/>
        </p:nvSpPr>
        <p:spPr>
          <a:xfrm>
            <a:off x="6170085" y="2384967"/>
            <a:ext cx="713315" cy="369332"/>
          </a:xfrm>
          <a:prstGeom prst="rect">
            <a:avLst/>
          </a:prstGeom>
          <a:noFill/>
        </p:spPr>
        <p:txBody>
          <a:bodyPr wrap="square">
            <a:spAutoFit/>
          </a:bodyPr>
          <a:lstStyle/>
          <a:p>
            <a:r>
              <a:rPr lang="en-US" dirty="0"/>
              <a:t>Users</a:t>
            </a:r>
          </a:p>
        </p:txBody>
      </p:sp>
      <p:cxnSp>
        <p:nvCxnSpPr>
          <p:cNvPr id="56" name="Straight Arrow Connector 55">
            <a:extLst>
              <a:ext uri="{FF2B5EF4-FFF2-40B4-BE49-F238E27FC236}">
                <a16:creationId xmlns:a16="http://schemas.microsoft.com/office/drawing/2014/main" id="{BBD2C747-9DFC-4CD9-83CE-9273D066A411}"/>
              </a:ext>
            </a:extLst>
          </p:cNvPr>
          <p:cNvCxnSpPr>
            <a:cxnSpLocks/>
            <a:stCxn id="54" idx="3"/>
            <a:endCxn id="15" idx="1"/>
          </p:cNvCxnSpPr>
          <p:nvPr/>
        </p:nvCxnSpPr>
        <p:spPr>
          <a:xfrm flipV="1">
            <a:off x="6883400" y="2560651"/>
            <a:ext cx="228600" cy="8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68F55BEC-B9A3-4540-BCE9-DB5EB0F49E4B}"/>
              </a:ext>
            </a:extLst>
          </p:cNvPr>
          <p:cNvSpPr txBox="1"/>
          <p:nvPr/>
        </p:nvSpPr>
        <p:spPr>
          <a:xfrm>
            <a:off x="7112000" y="4986351"/>
            <a:ext cx="855133" cy="369332"/>
          </a:xfrm>
          <a:prstGeom prst="rect">
            <a:avLst/>
          </a:prstGeom>
          <a:noFill/>
        </p:spPr>
        <p:txBody>
          <a:bodyPr wrap="square">
            <a:spAutoFit/>
          </a:bodyPr>
          <a:lstStyle/>
          <a:p>
            <a:r>
              <a:rPr lang="en-US" dirty="0"/>
              <a:t>Google</a:t>
            </a:r>
          </a:p>
        </p:txBody>
      </p:sp>
      <p:sp>
        <p:nvSpPr>
          <p:cNvPr id="59" name="TextBox 58">
            <a:extLst>
              <a:ext uri="{FF2B5EF4-FFF2-40B4-BE49-F238E27FC236}">
                <a16:creationId xmlns:a16="http://schemas.microsoft.com/office/drawing/2014/main" id="{498852D3-DA40-46DB-AA3F-AB2ED0F9435E}"/>
              </a:ext>
            </a:extLst>
          </p:cNvPr>
          <p:cNvSpPr txBox="1"/>
          <p:nvPr/>
        </p:nvSpPr>
        <p:spPr>
          <a:xfrm>
            <a:off x="8229601" y="4986351"/>
            <a:ext cx="660400" cy="369332"/>
          </a:xfrm>
          <a:prstGeom prst="rect">
            <a:avLst/>
          </a:prstGeom>
          <a:noFill/>
        </p:spPr>
        <p:txBody>
          <a:bodyPr wrap="square">
            <a:spAutoFit/>
          </a:bodyPr>
          <a:lstStyle/>
          <a:p>
            <a:r>
              <a:rPr lang="en-US" dirty="0"/>
              <a:t>Read</a:t>
            </a:r>
          </a:p>
        </p:txBody>
      </p:sp>
      <p:sp>
        <p:nvSpPr>
          <p:cNvPr id="60" name="TextBox 59">
            <a:extLst>
              <a:ext uri="{FF2B5EF4-FFF2-40B4-BE49-F238E27FC236}">
                <a16:creationId xmlns:a16="http://schemas.microsoft.com/office/drawing/2014/main" id="{383EF801-059C-49CE-AC2D-F41816BC0999}"/>
              </a:ext>
            </a:extLst>
          </p:cNvPr>
          <p:cNvSpPr txBox="1"/>
          <p:nvPr/>
        </p:nvSpPr>
        <p:spPr>
          <a:xfrm>
            <a:off x="9177866" y="4986351"/>
            <a:ext cx="753534" cy="369332"/>
          </a:xfrm>
          <a:prstGeom prst="rect">
            <a:avLst/>
          </a:prstGeom>
          <a:noFill/>
        </p:spPr>
        <p:txBody>
          <a:bodyPr wrap="square">
            <a:spAutoFit/>
          </a:bodyPr>
          <a:lstStyle/>
          <a:p>
            <a:r>
              <a:rPr lang="en-US" dirty="0"/>
              <a:t>Verify</a:t>
            </a:r>
          </a:p>
        </p:txBody>
      </p:sp>
      <p:sp>
        <p:nvSpPr>
          <p:cNvPr id="61" name="TextBox 60">
            <a:extLst>
              <a:ext uri="{FF2B5EF4-FFF2-40B4-BE49-F238E27FC236}">
                <a16:creationId xmlns:a16="http://schemas.microsoft.com/office/drawing/2014/main" id="{C32ACBC4-BF10-46C2-BDC8-85C0A2D3B255}"/>
              </a:ext>
            </a:extLst>
          </p:cNvPr>
          <p:cNvSpPr txBox="1"/>
          <p:nvPr/>
        </p:nvSpPr>
        <p:spPr>
          <a:xfrm>
            <a:off x="10160000" y="4986351"/>
            <a:ext cx="948265" cy="369332"/>
          </a:xfrm>
          <a:prstGeom prst="rect">
            <a:avLst/>
          </a:prstGeom>
          <a:noFill/>
        </p:spPr>
        <p:txBody>
          <a:bodyPr wrap="square">
            <a:spAutoFit/>
          </a:bodyPr>
          <a:lstStyle/>
          <a:p>
            <a:r>
              <a:rPr lang="en-US" dirty="0"/>
              <a:t>Result</a:t>
            </a:r>
          </a:p>
        </p:txBody>
      </p:sp>
      <p:cxnSp>
        <p:nvCxnSpPr>
          <p:cNvPr id="62" name="Straight Arrow Connector 61">
            <a:extLst>
              <a:ext uri="{FF2B5EF4-FFF2-40B4-BE49-F238E27FC236}">
                <a16:creationId xmlns:a16="http://schemas.microsoft.com/office/drawing/2014/main" id="{0978944C-8459-4A5E-A395-8C9471AEF222}"/>
              </a:ext>
            </a:extLst>
          </p:cNvPr>
          <p:cNvCxnSpPr>
            <a:cxnSpLocks/>
            <a:stCxn id="58" idx="3"/>
            <a:endCxn id="59" idx="1"/>
          </p:cNvCxnSpPr>
          <p:nvPr/>
        </p:nvCxnSpPr>
        <p:spPr>
          <a:xfrm>
            <a:off x="7967133" y="5171017"/>
            <a:ext cx="262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FFC7B22-4E66-4953-A84B-3B4D751F68A2}"/>
              </a:ext>
            </a:extLst>
          </p:cNvPr>
          <p:cNvCxnSpPr>
            <a:cxnSpLocks/>
            <a:stCxn id="59" idx="3"/>
            <a:endCxn id="60" idx="1"/>
          </p:cNvCxnSpPr>
          <p:nvPr/>
        </p:nvCxnSpPr>
        <p:spPr>
          <a:xfrm>
            <a:off x="8890001" y="5171017"/>
            <a:ext cx="2878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C3933DD-C306-46F1-943D-22D9DF568C1D}"/>
              </a:ext>
            </a:extLst>
          </p:cNvPr>
          <p:cNvCxnSpPr>
            <a:cxnSpLocks/>
            <a:stCxn id="60" idx="3"/>
            <a:endCxn id="61" idx="1"/>
          </p:cNvCxnSpPr>
          <p:nvPr/>
        </p:nvCxnSpPr>
        <p:spPr>
          <a:xfrm>
            <a:off x="9931400" y="5171017"/>
            <a:ext cx="228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D6A26E2F-4D0A-49E6-A080-B556FFEE2DED}"/>
              </a:ext>
            </a:extLst>
          </p:cNvPr>
          <p:cNvCxnSpPr>
            <a:stCxn id="59" idx="0"/>
            <a:endCxn id="58" idx="0"/>
          </p:cNvCxnSpPr>
          <p:nvPr/>
        </p:nvCxnSpPr>
        <p:spPr>
          <a:xfrm rot="16200000" flipV="1">
            <a:off x="8049684" y="4476234"/>
            <a:ext cx="12700" cy="1020234"/>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D6589EE3-BE04-4930-995B-66F41D94AFB9}"/>
              </a:ext>
            </a:extLst>
          </p:cNvPr>
          <p:cNvCxnSpPr>
            <a:stCxn id="60" idx="2"/>
            <a:endCxn id="58" idx="2"/>
          </p:cNvCxnSpPr>
          <p:nvPr/>
        </p:nvCxnSpPr>
        <p:spPr>
          <a:xfrm rot="5400000">
            <a:off x="8547100" y="4348150"/>
            <a:ext cx="12700" cy="2015066"/>
          </a:xfrm>
          <a:prstGeom prst="bent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043D7D61-382E-4398-988C-37445D0BC614}"/>
              </a:ext>
            </a:extLst>
          </p:cNvPr>
          <p:cNvSpPr txBox="1"/>
          <p:nvPr/>
        </p:nvSpPr>
        <p:spPr>
          <a:xfrm>
            <a:off x="6170085" y="4995333"/>
            <a:ext cx="713315" cy="369332"/>
          </a:xfrm>
          <a:prstGeom prst="rect">
            <a:avLst/>
          </a:prstGeom>
          <a:noFill/>
        </p:spPr>
        <p:txBody>
          <a:bodyPr wrap="square">
            <a:spAutoFit/>
          </a:bodyPr>
          <a:lstStyle/>
          <a:p>
            <a:r>
              <a:rPr lang="en-US" dirty="0"/>
              <a:t>Users</a:t>
            </a:r>
          </a:p>
        </p:txBody>
      </p:sp>
      <p:cxnSp>
        <p:nvCxnSpPr>
          <p:cNvPr id="68" name="Straight Arrow Connector 67">
            <a:extLst>
              <a:ext uri="{FF2B5EF4-FFF2-40B4-BE49-F238E27FC236}">
                <a16:creationId xmlns:a16="http://schemas.microsoft.com/office/drawing/2014/main" id="{F49AD56A-36FA-4AF9-95EA-80445FAEE9D5}"/>
              </a:ext>
            </a:extLst>
          </p:cNvPr>
          <p:cNvCxnSpPr>
            <a:cxnSpLocks/>
            <a:stCxn id="67" idx="3"/>
            <a:endCxn id="58" idx="1"/>
          </p:cNvCxnSpPr>
          <p:nvPr/>
        </p:nvCxnSpPr>
        <p:spPr>
          <a:xfrm flipV="1">
            <a:off x="6883400" y="5171017"/>
            <a:ext cx="228600" cy="89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83D58CF8-0F01-46F8-9F50-7BA7C02FE318}"/>
              </a:ext>
            </a:extLst>
          </p:cNvPr>
          <p:cNvCxnSpPr>
            <a:stCxn id="67" idx="0"/>
            <a:endCxn id="61" idx="0"/>
          </p:cNvCxnSpPr>
          <p:nvPr/>
        </p:nvCxnSpPr>
        <p:spPr>
          <a:xfrm rot="5400000" flipH="1" flipV="1">
            <a:off x="8575947" y="2937147"/>
            <a:ext cx="8982" cy="4107390"/>
          </a:xfrm>
          <a:prstGeom prst="bentConnector3">
            <a:avLst>
              <a:gd name="adj1" fmla="val 7075440"/>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4534E63E-6111-47CB-9589-403BA9275F77}"/>
              </a:ext>
            </a:extLst>
          </p:cNvPr>
          <p:cNvSpPr txBox="1"/>
          <p:nvPr/>
        </p:nvSpPr>
        <p:spPr>
          <a:xfrm>
            <a:off x="8320230" y="4032034"/>
            <a:ext cx="375424" cy="369332"/>
          </a:xfrm>
          <a:prstGeom prst="rect">
            <a:avLst/>
          </a:prstGeom>
          <a:noFill/>
        </p:spPr>
        <p:txBody>
          <a:bodyPr wrap="none" rtlCol="0">
            <a:spAutoFit/>
          </a:bodyPr>
          <a:lstStyle/>
          <a:p>
            <a:r>
              <a:rPr lang="en-US" dirty="0"/>
              <a:t>AI</a:t>
            </a:r>
          </a:p>
        </p:txBody>
      </p:sp>
      <p:grpSp>
        <p:nvGrpSpPr>
          <p:cNvPr id="3" name="Group 2">
            <a:extLst>
              <a:ext uri="{FF2B5EF4-FFF2-40B4-BE49-F238E27FC236}">
                <a16:creationId xmlns:a16="http://schemas.microsoft.com/office/drawing/2014/main" id="{CF86BEB3-6E15-7B84-8038-17F7C8A80D54}"/>
              </a:ext>
            </a:extLst>
          </p:cNvPr>
          <p:cNvGrpSpPr/>
          <p:nvPr/>
        </p:nvGrpSpPr>
        <p:grpSpPr>
          <a:xfrm>
            <a:off x="6830485" y="4656668"/>
            <a:ext cx="3100915" cy="1015998"/>
            <a:chOff x="6957485" y="4673602"/>
            <a:chExt cx="3100915" cy="1015998"/>
          </a:xfrm>
        </p:grpSpPr>
        <p:sp>
          <p:nvSpPr>
            <p:cNvPr id="69" name="Rectangle 68">
              <a:extLst>
                <a:ext uri="{FF2B5EF4-FFF2-40B4-BE49-F238E27FC236}">
                  <a16:creationId xmlns:a16="http://schemas.microsoft.com/office/drawing/2014/main" id="{E7AC7383-BCFE-4050-8E0E-0B96A973B5A1}"/>
                </a:ext>
              </a:extLst>
            </p:cNvPr>
            <p:cNvSpPr/>
            <p:nvPr/>
          </p:nvSpPr>
          <p:spPr>
            <a:xfrm>
              <a:off x="6957485" y="4673602"/>
              <a:ext cx="3100915" cy="101599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579F50C7-DC9E-4F3A-A9EC-514D9159402E}"/>
                </a:ext>
              </a:extLst>
            </p:cNvPr>
            <p:cNvCxnSpPr/>
            <p:nvPr/>
          </p:nvCxnSpPr>
          <p:spPr>
            <a:xfrm>
              <a:off x="6957485" y="4673602"/>
              <a:ext cx="3100915" cy="10159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592F9562-5D5B-454F-9A64-5AEEE8D93A40}"/>
                </a:ext>
              </a:extLst>
            </p:cNvPr>
            <p:cNvCxnSpPr>
              <a:cxnSpLocks/>
            </p:cNvCxnSpPr>
            <p:nvPr/>
          </p:nvCxnSpPr>
          <p:spPr>
            <a:xfrm flipV="1">
              <a:off x="6957485" y="4679953"/>
              <a:ext cx="3088215" cy="10017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14750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par>
                                <p:cTn id="76" presetID="10" presetClass="entr" presetSubtype="0"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cTn>
                              </p:par>
                              <p:par>
                                <p:cTn id="79" presetID="10"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par>
                                <p:cTn id="85" presetID="10"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1000"/>
                                        <p:tgtEl>
                                          <p:spTgt spid="71"/>
                                        </p:tgtEl>
                                      </p:cBhvr>
                                    </p:animEffect>
                                    <p:anim calcmode="lin" valueType="num">
                                      <p:cBhvr>
                                        <p:cTn id="99" dur="1000" fill="hold"/>
                                        <p:tgtEl>
                                          <p:spTgt spid="71"/>
                                        </p:tgtEl>
                                        <p:attrNameLst>
                                          <p:attrName>ppt_x</p:attrName>
                                        </p:attrNameLst>
                                      </p:cBhvr>
                                      <p:tavLst>
                                        <p:tav tm="0">
                                          <p:val>
                                            <p:strVal val="#ppt_x"/>
                                          </p:val>
                                        </p:tav>
                                        <p:tav tm="100000">
                                          <p:val>
                                            <p:strVal val="#ppt_x"/>
                                          </p:val>
                                        </p:tav>
                                      </p:tavLst>
                                    </p:anim>
                                    <p:anim calcmode="lin" valueType="num">
                                      <p:cBhvr>
                                        <p:cTn id="100" dur="1000" fill="hold"/>
                                        <p:tgtEl>
                                          <p:spTgt spid="7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1000"/>
                                        <p:tgtEl>
                                          <p:spTgt spid="73"/>
                                        </p:tgtEl>
                                      </p:cBhvr>
                                    </p:animEffect>
                                    <p:anim calcmode="lin" valueType="num">
                                      <p:cBhvr>
                                        <p:cTn id="104" dur="1000" fill="hold"/>
                                        <p:tgtEl>
                                          <p:spTgt spid="73"/>
                                        </p:tgtEl>
                                        <p:attrNameLst>
                                          <p:attrName>ppt_x</p:attrName>
                                        </p:attrNameLst>
                                      </p:cBhvr>
                                      <p:tavLst>
                                        <p:tav tm="0">
                                          <p:val>
                                            <p:strVal val="#ppt_x"/>
                                          </p:val>
                                        </p:tav>
                                        <p:tav tm="100000">
                                          <p:val>
                                            <p:strVal val="#ppt_x"/>
                                          </p:val>
                                        </p:tav>
                                      </p:tavLst>
                                    </p:anim>
                                    <p:anim calcmode="lin" valueType="num">
                                      <p:cBhvr>
                                        <p:cTn id="105" dur="1000" fill="hold"/>
                                        <p:tgtEl>
                                          <p:spTgt spid="73"/>
                                        </p:tgtEl>
                                        <p:attrNameLst>
                                          <p:attrName>ppt_y</p:attrName>
                                        </p:attrNameLst>
                                      </p:cBhvr>
                                      <p:tavLst>
                                        <p:tav tm="0">
                                          <p:val>
                                            <p:strVal val="#ppt_y+.1"/>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3"/>
                                        </p:tgtEl>
                                        <p:attrNameLst>
                                          <p:attrName>style.visibility</p:attrName>
                                        </p:attrNameLst>
                                      </p:cBhvr>
                                      <p:to>
                                        <p:strVal val="visible"/>
                                      </p:to>
                                    </p:set>
                                    <p:anim calcmode="lin" valueType="num">
                                      <p:cBhvr additive="base">
                                        <p:cTn id="108" dur="500" fill="hold"/>
                                        <p:tgtEl>
                                          <p:spTgt spid="3"/>
                                        </p:tgtEl>
                                        <p:attrNameLst>
                                          <p:attrName>ppt_x</p:attrName>
                                        </p:attrNameLst>
                                      </p:cBhvr>
                                      <p:tavLst>
                                        <p:tav tm="0">
                                          <p:val>
                                            <p:strVal val="#ppt_x"/>
                                          </p:val>
                                        </p:tav>
                                        <p:tav tm="100000">
                                          <p:val>
                                            <p:strVal val="#ppt_x"/>
                                          </p:val>
                                        </p:tav>
                                      </p:tavLst>
                                    </p:anim>
                                    <p:anim calcmode="lin" valueType="num">
                                      <p:cBhvr additive="base">
                                        <p:cTn id="1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8" grpId="0"/>
      <p:bldP spid="40" grpId="0"/>
      <p:bldP spid="54" grpId="0"/>
      <p:bldP spid="58" grpId="0"/>
      <p:bldP spid="59" grpId="0"/>
      <p:bldP spid="60" grpId="0"/>
      <p:bldP spid="61" grpId="0"/>
      <p:bldP spid="67" grpId="0"/>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FB780-802F-4D6F-A0D8-6FC3E4A1CD81}"/>
              </a:ext>
            </a:extLst>
          </p:cNvPr>
          <p:cNvSpPr>
            <a:spLocks noGrp="1"/>
          </p:cNvSpPr>
          <p:nvPr>
            <p:ph type="title"/>
          </p:nvPr>
        </p:nvSpPr>
        <p:spPr/>
        <p:txBody>
          <a:bodyPr/>
          <a:lstStyle/>
          <a:p>
            <a:r>
              <a:rPr lang="en-US" dirty="0"/>
              <a:t>Brave New World</a:t>
            </a:r>
          </a:p>
        </p:txBody>
      </p:sp>
      <p:sp>
        <p:nvSpPr>
          <p:cNvPr id="3" name="Content Placeholder 2">
            <a:extLst>
              <a:ext uri="{FF2B5EF4-FFF2-40B4-BE49-F238E27FC236}">
                <a16:creationId xmlns:a16="http://schemas.microsoft.com/office/drawing/2014/main" id="{F233AAE9-A8EC-41E3-96E1-E36BDCB924EE}"/>
              </a:ext>
            </a:extLst>
          </p:cNvPr>
          <p:cNvSpPr>
            <a:spLocks noGrp="1"/>
          </p:cNvSpPr>
          <p:nvPr>
            <p:ph idx="1"/>
          </p:nvPr>
        </p:nvSpPr>
        <p:spPr/>
        <p:txBody>
          <a:bodyPr/>
          <a:lstStyle/>
          <a:p>
            <a:r>
              <a:rPr lang="en-US" dirty="0"/>
              <a:t>Dystopian science-fiction novel</a:t>
            </a:r>
          </a:p>
          <a:p>
            <a:r>
              <a:rPr lang="en-US" dirty="0"/>
              <a:t>set in a futuristic London society</a:t>
            </a:r>
            <a:br>
              <a:rPr lang="en-US" dirty="0"/>
            </a:br>
            <a:r>
              <a:rPr lang="en-US" dirty="0"/>
              <a:t>in the year 2540 AD (published 1931)</a:t>
            </a:r>
          </a:p>
          <a:p>
            <a:r>
              <a:rPr lang="en-US" dirty="0"/>
              <a:t>About </a:t>
            </a:r>
            <a:r>
              <a:rPr lang="en-US" b="1" dirty="0"/>
              <a:t>technology</a:t>
            </a:r>
            <a:r>
              <a:rPr lang="en-US" dirty="0"/>
              <a:t>, </a:t>
            </a:r>
            <a:r>
              <a:rPr lang="en-US" b="1" dirty="0"/>
              <a:t>politics</a:t>
            </a:r>
            <a:r>
              <a:rPr lang="en-US" dirty="0"/>
              <a:t>, and </a:t>
            </a:r>
            <a:r>
              <a:rPr lang="en-US" b="1" dirty="0"/>
              <a:t>consumer</a:t>
            </a:r>
            <a:r>
              <a:rPr lang="en-US" dirty="0"/>
              <a:t> culture</a:t>
            </a:r>
          </a:p>
          <a:p>
            <a:endParaRPr lang="en-US" dirty="0"/>
          </a:p>
        </p:txBody>
      </p:sp>
      <p:pic>
        <p:nvPicPr>
          <p:cNvPr id="5" name="Picture 4">
            <a:extLst>
              <a:ext uri="{FF2B5EF4-FFF2-40B4-BE49-F238E27FC236}">
                <a16:creationId xmlns:a16="http://schemas.microsoft.com/office/drawing/2014/main" id="{CF2BF4D1-D0D8-48A4-829A-8AA4F4B01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297357"/>
            <a:ext cx="3166692" cy="2428910"/>
          </a:xfrm>
          <a:prstGeom prst="rect">
            <a:avLst/>
          </a:prstGeom>
        </p:spPr>
      </p:pic>
      <p:sp>
        <p:nvSpPr>
          <p:cNvPr id="6" name="TextBox 5">
            <a:extLst>
              <a:ext uri="{FF2B5EF4-FFF2-40B4-BE49-F238E27FC236}">
                <a16:creationId xmlns:a16="http://schemas.microsoft.com/office/drawing/2014/main" id="{9DEBFF8F-4F36-46DC-9A58-0D05C238ECE9}"/>
              </a:ext>
            </a:extLst>
          </p:cNvPr>
          <p:cNvSpPr txBox="1"/>
          <p:nvPr/>
        </p:nvSpPr>
        <p:spPr>
          <a:xfrm>
            <a:off x="8322301" y="2730399"/>
            <a:ext cx="1863372" cy="261610"/>
          </a:xfrm>
          <a:prstGeom prst="rect">
            <a:avLst/>
          </a:prstGeom>
          <a:noFill/>
        </p:spPr>
        <p:txBody>
          <a:bodyPr wrap="square">
            <a:spAutoFit/>
          </a:bodyPr>
          <a:lstStyle/>
          <a:p>
            <a:r>
              <a:rPr lang="en-US" sz="1100" i="1" dirty="0">
                <a:hlinkClick r:id="rId4"/>
              </a:rPr>
              <a:t>ideology-theory-practice.org</a:t>
            </a:r>
            <a:endParaRPr lang="en-US" sz="1100" i="1" dirty="0"/>
          </a:p>
        </p:txBody>
      </p:sp>
      <p:sp>
        <p:nvSpPr>
          <p:cNvPr id="7" name="TextBox 6">
            <a:extLst>
              <a:ext uri="{FF2B5EF4-FFF2-40B4-BE49-F238E27FC236}">
                <a16:creationId xmlns:a16="http://schemas.microsoft.com/office/drawing/2014/main" id="{27A58E2A-163F-4884-8DCD-B960432F9570}"/>
              </a:ext>
            </a:extLst>
          </p:cNvPr>
          <p:cNvSpPr txBox="1"/>
          <p:nvPr/>
        </p:nvSpPr>
        <p:spPr>
          <a:xfrm>
            <a:off x="838200" y="4770850"/>
            <a:ext cx="2491195" cy="1077218"/>
          </a:xfrm>
          <a:prstGeom prst="rect">
            <a:avLst/>
          </a:prstGeom>
          <a:noFill/>
        </p:spPr>
        <p:txBody>
          <a:bodyPr wrap="none" rtlCol="0">
            <a:spAutoFit/>
          </a:bodyPr>
          <a:lstStyle/>
          <a:p>
            <a:pPr algn="ctr"/>
            <a:r>
              <a:rPr lang="en-US" sz="3200" dirty="0"/>
              <a:t>Technological</a:t>
            </a:r>
            <a:br>
              <a:rPr lang="en-US" sz="3200" dirty="0"/>
            </a:br>
            <a:r>
              <a:rPr lang="en-US" sz="3200" dirty="0"/>
              <a:t>Advancement</a:t>
            </a:r>
          </a:p>
        </p:txBody>
      </p:sp>
      <p:sp>
        <p:nvSpPr>
          <p:cNvPr id="8" name="TextBox 7">
            <a:extLst>
              <a:ext uri="{FF2B5EF4-FFF2-40B4-BE49-F238E27FC236}">
                <a16:creationId xmlns:a16="http://schemas.microsoft.com/office/drawing/2014/main" id="{774919F7-BC66-48A2-B25D-6C719551D8DA}"/>
              </a:ext>
            </a:extLst>
          </p:cNvPr>
          <p:cNvSpPr txBox="1"/>
          <p:nvPr/>
        </p:nvSpPr>
        <p:spPr>
          <a:xfrm>
            <a:off x="0" y="6596390"/>
            <a:ext cx="2641600" cy="261610"/>
          </a:xfrm>
          <a:prstGeom prst="rect">
            <a:avLst/>
          </a:prstGeom>
          <a:noFill/>
        </p:spPr>
        <p:txBody>
          <a:bodyPr wrap="square">
            <a:spAutoFit/>
          </a:bodyPr>
          <a:lstStyle/>
          <a:p>
            <a:r>
              <a:rPr lang="en-US" sz="1100" i="1" dirty="0"/>
              <a:t>Adopted from </a:t>
            </a:r>
            <a:r>
              <a:rPr lang="en-US" sz="1100" i="1" dirty="0">
                <a:hlinkClick r:id="rId5"/>
              </a:rPr>
              <a:t>Four Minute Books</a:t>
            </a:r>
            <a:endParaRPr lang="en-US" sz="1100" i="1" dirty="0"/>
          </a:p>
        </p:txBody>
      </p:sp>
      <p:sp>
        <p:nvSpPr>
          <p:cNvPr id="9" name="TextBox 8">
            <a:extLst>
              <a:ext uri="{FF2B5EF4-FFF2-40B4-BE49-F238E27FC236}">
                <a16:creationId xmlns:a16="http://schemas.microsoft.com/office/drawing/2014/main" id="{427518C4-1140-4BB0-8871-82C1DA46125A}"/>
              </a:ext>
            </a:extLst>
          </p:cNvPr>
          <p:cNvSpPr txBox="1"/>
          <p:nvPr/>
        </p:nvSpPr>
        <p:spPr>
          <a:xfrm>
            <a:off x="4086013" y="5659189"/>
            <a:ext cx="2078839" cy="584775"/>
          </a:xfrm>
          <a:prstGeom prst="rect">
            <a:avLst/>
          </a:prstGeom>
          <a:noFill/>
        </p:spPr>
        <p:txBody>
          <a:bodyPr wrap="none" rtlCol="0">
            <a:spAutoFit/>
          </a:bodyPr>
          <a:lstStyle/>
          <a:p>
            <a:pPr algn="ctr"/>
            <a:r>
              <a:rPr lang="en-US" sz="3200" dirty="0"/>
              <a:t>Oppression</a:t>
            </a:r>
          </a:p>
        </p:txBody>
      </p:sp>
      <p:sp>
        <p:nvSpPr>
          <p:cNvPr id="10" name="TextBox 9">
            <a:extLst>
              <a:ext uri="{FF2B5EF4-FFF2-40B4-BE49-F238E27FC236}">
                <a16:creationId xmlns:a16="http://schemas.microsoft.com/office/drawing/2014/main" id="{095C381B-8599-4BA5-8596-B7EB5691FFA7}"/>
              </a:ext>
            </a:extLst>
          </p:cNvPr>
          <p:cNvSpPr txBox="1"/>
          <p:nvPr/>
        </p:nvSpPr>
        <p:spPr>
          <a:xfrm>
            <a:off x="4086013" y="4313121"/>
            <a:ext cx="2163926" cy="1077218"/>
          </a:xfrm>
          <a:prstGeom prst="rect">
            <a:avLst/>
          </a:prstGeom>
          <a:noFill/>
        </p:spPr>
        <p:txBody>
          <a:bodyPr wrap="none" rtlCol="0">
            <a:spAutoFit/>
          </a:bodyPr>
          <a:lstStyle/>
          <a:p>
            <a:pPr algn="ctr"/>
            <a:r>
              <a:rPr lang="en-US" sz="3200" dirty="0"/>
              <a:t>Everyone is </a:t>
            </a:r>
            <a:br>
              <a:rPr lang="en-US" sz="3200" dirty="0"/>
            </a:br>
            <a:r>
              <a:rPr lang="en-US" sz="3200" dirty="0"/>
              <a:t>“happy”</a:t>
            </a:r>
          </a:p>
        </p:txBody>
      </p:sp>
      <p:sp>
        <p:nvSpPr>
          <p:cNvPr id="11" name="TextBox 10">
            <a:extLst>
              <a:ext uri="{FF2B5EF4-FFF2-40B4-BE49-F238E27FC236}">
                <a16:creationId xmlns:a16="http://schemas.microsoft.com/office/drawing/2014/main" id="{B50785AB-F25C-4BE9-8D15-C15EE1DCA4AE}"/>
              </a:ext>
            </a:extLst>
          </p:cNvPr>
          <p:cNvSpPr txBox="1"/>
          <p:nvPr/>
        </p:nvSpPr>
        <p:spPr>
          <a:xfrm>
            <a:off x="4404116" y="6076454"/>
            <a:ext cx="1442639" cy="338554"/>
          </a:xfrm>
          <a:prstGeom prst="rect">
            <a:avLst/>
          </a:prstGeom>
          <a:noFill/>
        </p:spPr>
        <p:txBody>
          <a:bodyPr wrap="none" rtlCol="0">
            <a:spAutoFit/>
          </a:bodyPr>
          <a:lstStyle/>
          <a:p>
            <a:pPr algn="ctr"/>
            <a:r>
              <a:rPr lang="en-US" sz="1600" dirty="0"/>
              <a:t>(Orwell’s 1984)</a:t>
            </a:r>
          </a:p>
        </p:txBody>
      </p:sp>
      <p:sp>
        <p:nvSpPr>
          <p:cNvPr id="12" name="Left Brace 11">
            <a:extLst>
              <a:ext uri="{FF2B5EF4-FFF2-40B4-BE49-F238E27FC236}">
                <a16:creationId xmlns:a16="http://schemas.microsoft.com/office/drawing/2014/main" id="{CF153AAE-8CD2-4A62-BD44-37D3580E709E}"/>
              </a:ext>
            </a:extLst>
          </p:cNvPr>
          <p:cNvSpPr/>
          <p:nvPr/>
        </p:nvSpPr>
        <p:spPr>
          <a:xfrm>
            <a:off x="3546937" y="4298668"/>
            <a:ext cx="414866" cy="21833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Connector: Curved 13">
            <a:extLst>
              <a:ext uri="{FF2B5EF4-FFF2-40B4-BE49-F238E27FC236}">
                <a16:creationId xmlns:a16="http://schemas.microsoft.com/office/drawing/2014/main" id="{EF615CF3-25D1-4843-8C88-5F98ED66932C}"/>
              </a:ext>
            </a:extLst>
          </p:cNvPr>
          <p:cNvCxnSpPr>
            <a:stCxn id="10" idx="3"/>
          </p:cNvCxnSpPr>
          <p:nvPr/>
        </p:nvCxnSpPr>
        <p:spPr>
          <a:xfrm>
            <a:off x="6249939" y="4851730"/>
            <a:ext cx="912861" cy="31293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061877B-569F-43E9-B609-7CC691A85BD0}"/>
              </a:ext>
            </a:extLst>
          </p:cNvPr>
          <p:cNvSpPr txBox="1"/>
          <p:nvPr/>
        </p:nvSpPr>
        <p:spPr>
          <a:xfrm>
            <a:off x="7390551" y="4626270"/>
            <a:ext cx="441968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i="1" dirty="0"/>
              <a:t>The world’s stable now. People are happy; they get what they want, and</a:t>
            </a:r>
            <a:br>
              <a:rPr lang="en-US" i="1" dirty="0"/>
            </a:br>
            <a:r>
              <a:rPr lang="en-US" i="1" dirty="0">
                <a:solidFill>
                  <a:schemeClr val="accent2">
                    <a:lumMod val="75000"/>
                  </a:schemeClr>
                </a:solidFill>
              </a:rPr>
              <a:t>they never want what they can’t get.</a:t>
            </a:r>
          </a:p>
        </p:txBody>
      </p:sp>
      <p:sp>
        <p:nvSpPr>
          <p:cNvPr id="19" name="Arrow: Down 18">
            <a:extLst>
              <a:ext uri="{FF2B5EF4-FFF2-40B4-BE49-F238E27FC236}">
                <a16:creationId xmlns:a16="http://schemas.microsoft.com/office/drawing/2014/main" id="{10554A37-160B-4ACD-9337-3EFA7E1631CD}"/>
              </a:ext>
            </a:extLst>
          </p:cNvPr>
          <p:cNvSpPr/>
          <p:nvPr/>
        </p:nvSpPr>
        <p:spPr>
          <a:xfrm>
            <a:off x="9152467" y="5659189"/>
            <a:ext cx="279400" cy="41726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12E4B8-4118-40A9-9E04-489126E52CDF}"/>
              </a:ext>
            </a:extLst>
          </p:cNvPr>
          <p:cNvSpPr txBox="1"/>
          <p:nvPr/>
        </p:nvSpPr>
        <p:spPr>
          <a:xfrm>
            <a:off x="8473512" y="6054314"/>
            <a:ext cx="1637308" cy="523220"/>
          </a:xfrm>
          <a:prstGeom prst="rect">
            <a:avLst/>
          </a:prstGeom>
          <a:noFill/>
        </p:spPr>
        <p:txBody>
          <a:bodyPr wrap="none" rtlCol="0">
            <a:spAutoFit/>
          </a:bodyPr>
          <a:lstStyle/>
          <a:p>
            <a:pPr algn="ctr"/>
            <a:r>
              <a:rPr lang="en-US" sz="2800" dirty="0"/>
              <a:t>Standards</a:t>
            </a:r>
            <a:endParaRPr lang="en-US" sz="3200" dirty="0"/>
          </a:p>
        </p:txBody>
      </p:sp>
      <p:sp>
        <p:nvSpPr>
          <p:cNvPr id="24" name="TextBox 23">
            <a:extLst>
              <a:ext uri="{FF2B5EF4-FFF2-40B4-BE49-F238E27FC236}">
                <a16:creationId xmlns:a16="http://schemas.microsoft.com/office/drawing/2014/main" id="{B20EC6AB-3EC7-4338-91BF-0ED0A0586066}"/>
              </a:ext>
            </a:extLst>
          </p:cNvPr>
          <p:cNvSpPr txBox="1"/>
          <p:nvPr/>
        </p:nvSpPr>
        <p:spPr>
          <a:xfrm>
            <a:off x="10358464" y="6453818"/>
            <a:ext cx="1637307" cy="338554"/>
          </a:xfrm>
          <a:prstGeom prst="rect">
            <a:avLst/>
          </a:prstGeom>
          <a:noFill/>
        </p:spPr>
        <p:txBody>
          <a:bodyPr wrap="square" rtlCol="0">
            <a:spAutoFit/>
          </a:bodyPr>
          <a:lstStyle/>
          <a:p>
            <a:pPr algn="ctr"/>
            <a:r>
              <a:rPr lang="en-US" sz="1600" dirty="0"/>
              <a:t>i.e., guardrails</a:t>
            </a:r>
            <a:endParaRPr lang="en-US" sz="2400" dirty="0"/>
          </a:p>
        </p:txBody>
      </p:sp>
      <p:cxnSp>
        <p:nvCxnSpPr>
          <p:cNvPr id="23" name="Connector: Curved 22">
            <a:extLst>
              <a:ext uri="{FF2B5EF4-FFF2-40B4-BE49-F238E27FC236}">
                <a16:creationId xmlns:a16="http://schemas.microsoft.com/office/drawing/2014/main" id="{0CEB80E7-DE79-4FD0-866D-A9AE839FEBCD}"/>
              </a:ext>
            </a:extLst>
          </p:cNvPr>
          <p:cNvCxnSpPr>
            <a:stCxn id="20" idx="3"/>
            <a:endCxn id="24" idx="1"/>
          </p:cNvCxnSpPr>
          <p:nvPr/>
        </p:nvCxnSpPr>
        <p:spPr>
          <a:xfrm>
            <a:off x="10110820" y="6315924"/>
            <a:ext cx="247644" cy="3071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061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animBg="1"/>
      <p:bldP spid="18" grpId="0" animBg="1"/>
      <p:bldP spid="19" grpId="0" animBg="1"/>
      <p:bldP spid="20"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0620-CFD6-4FF6-87A5-7D18142A9C60}"/>
              </a:ext>
            </a:extLst>
          </p:cNvPr>
          <p:cNvSpPr>
            <a:spLocks noGrp="1"/>
          </p:cNvSpPr>
          <p:nvPr>
            <p:ph type="title"/>
          </p:nvPr>
        </p:nvSpPr>
        <p:spPr/>
        <p:txBody>
          <a:bodyPr/>
          <a:lstStyle/>
          <a:p>
            <a:r>
              <a:rPr lang="en-US" dirty="0" err="1"/>
              <a:t>Micro$oft</a:t>
            </a:r>
            <a:r>
              <a:rPr lang="en-US" dirty="0"/>
              <a:t> AI</a:t>
            </a:r>
          </a:p>
        </p:txBody>
      </p:sp>
      <p:sp>
        <p:nvSpPr>
          <p:cNvPr id="4" name="TextBox 3">
            <a:extLst>
              <a:ext uri="{FF2B5EF4-FFF2-40B4-BE49-F238E27FC236}">
                <a16:creationId xmlns:a16="http://schemas.microsoft.com/office/drawing/2014/main" id="{937C5545-B2B5-4D57-8577-A24AF4D2FDED}"/>
              </a:ext>
            </a:extLst>
          </p:cNvPr>
          <p:cNvSpPr txBox="1"/>
          <p:nvPr/>
        </p:nvSpPr>
        <p:spPr>
          <a:xfrm>
            <a:off x="2244849" y="1774967"/>
            <a:ext cx="7702301" cy="923330"/>
          </a:xfrm>
          <a:prstGeom prst="rect">
            <a:avLst/>
          </a:prstGeom>
          <a:noFill/>
        </p:spPr>
        <p:txBody>
          <a:bodyPr wrap="none" rtlCol="0">
            <a:spAutoFit/>
          </a:bodyPr>
          <a:lstStyle/>
          <a:p>
            <a:pPr marL="285750" indent="-285750">
              <a:buFont typeface="Wingdings" panose="05000000000000000000" pitchFamily="2" charset="2"/>
              <a:buChar char="§"/>
            </a:pPr>
            <a:r>
              <a:rPr lang="en-US" dirty="0"/>
              <a:t>Students are not taught </a:t>
            </a:r>
            <a:r>
              <a:rPr lang="en-US" dirty="0">
                <a:solidFill>
                  <a:schemeClr val="accent6"/>
                </a:solidFill>
              </a:rPr>
              <a:t>word processing</a:t>
            </a:r>
            <a:r>
              <a:rPr lang="en-US" dirty="0"/>
              <a:t>, they are taught </a:t>
            </a:r>
            <a:r>
              <a:rPr lang="en-US" dirty="0">
                <a:solidFill>
                  <a:srgbClr val="FFC000"/>
                </a:solidFill>
              </a:rPr>
              <a:t>Microsoft Word</a:t>
            </a:r>
          </a:p>
          <a:p>
            <a:pPr marL="285750" indent="-285750">
              <a:buFont typeface="Wingdings" panose="05000000000000000000" pitchFamily="2" charset="2"/>
              <a:buChar char="§"/>
            </a:pPr>
            <a:r>
              <a:rPr lang="en-US" dirty="0"/>
              <a:t>They are not taught </a:t>
            </a:r>
            <a:r>
              <a:rPr lang="en-US" dirty="0">
                <a:solidFill>
                  <a:schemeClr val="accent6"/>
                </a:solidFill>
              </a:rPr>
              <a:t>presentation skills</a:t>
            </a:r>
            <a:r>
              <a:rPr lang="en-US" dirty="0"/>
              <a:t>, they are taught </a:t>
            </a:r>
            <a:r>
              <a:rPr lang="en-US" dirty="0">
                <a:solidFill>
                  <a:srgbClr val="FFC000"/>
                </a:solidFill>
              </a:rPr>
              <a:t>Microsoft PowerPoint</a:t>
            </a:r>
          </a:p>
          <a:p>
            <a:pPr marL="285750" indent="-285750">
              <a:buFont typeface="Wingdings" panose="05000000000000000000" pitchFamily="2" charset="2"/>
              <a:buChar char="§"/>
            </a:pPr>
            <a:endParaRPr lang="en-US" dirty="0">
              <a:solidFill>
                <a:srgbClr val="FFC000"/>
              </a:solidFill>
            </a:endParaRPr>
          </a:p>
        </p:txBody>
      </p:sp>
      <p:pic>
        <p:nvPicPr>
          <p:cNvPr id="5" name="Picture 2" descr="Teaching ICT is the same as teaching about Microsoft products in our schools.">
            <a:extLst>
              <a:ext uri="{FF2B5EF4-FFF2-40B4-BE49-F238E27FC236}">
                <a16:creationId xmlns:a16="http://schemas.microsoft.com/office/drawing/2014/main" id="{53773DA4-ED09-46F2-893B-A76978E4E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912" y="2520685"/>
            <a:ext cx="2422173" cy="1816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A41857-C514-4D84-92C8-2B78187AF8DA}"/>
              </a:ext>
            </a:extLst>
          </p:cNvPr>
          <p:cNvSpPr txBox="1"/>
          <p:nvPr/>
        </p:nvSpPr>
        <p:spPr>
          <a:xfrm>
            <a:off x="2960684" y="5342467"/>
            <a:ext cx="6270627"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t>MS Knowledge, instead of The Knowledge</a:t>
            </a:r>
          </a:p>
        </p:txBody>
      </p:sp>
    </p:spTree>
    <p:extLst>
      <p:ext uri="{BB962C8B-B14F-4D97-AF65-F5344CB8AC3E}">
        <p14:creationId xmlns:p14="http://schemas.microsoft.com/office/powerpoint/2010/main" val="275147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2E963-C087-44C8-A661-76B8D1253DF3}"/>
              </a:ext>
            </a:extLst>
          </p:cNvPr>
          <p:cNvSpPr>
            <a:spLocks noGrp="1"/>
          </p:cNvSpPr>
          <p:nvPr>
            <p:ph type="ctrTitle"/>
          </p:nvPr>
        </p:nvSpPr>
        <p:spPr>
          <a:xfrm>
            <a:off x="1524000" y="2527830"/>
            <a:ext cx="9144000" cy="2387600"/>
          </a:xfrm>
        </p:spPr>
        <p:txBody>
          <a:bodyPr/>
          <a:lstStyle/>
          <a:p>
            <a:r>
              <a:rPr lang="en-US" dirty="0"/>
              <a:t>Thank You</a:t>
            </a:r>
          </a:p>
        </p:txBody>
      </p:sp>
    </p:spTree>
    <p:extLst>
      <p:ext uri="{BB962C8B-B14F-4D97-AF65-F5344CB8AC3E}">
        <p14:creationId xmlns:p14="http://schemas.microsoft.com/office/powerpoint/2010/main" val="311918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flipV="1">
            <a:off x="3375454" y="2137308"/>
            <a:ext cx="632253" cy="5014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5000367" cy="923330"/>
          </a:xfrm>
          <a:prstGeom prst="rect">
            <a:avLst/>
          </a:prstGeom>
          <a:noFill/>
        </p:spPr>
        <p:txBody>
          <a:bodyPr wrap="square">
            <a:spAutoFit/>
          </a:bodyPr>
          <a:lstStyle/>
          <a:p>
            <a:pPr marL="285750" indent="-285750">
              <a:buFont typeface="Wingdings" panose="05000000000000000000" pitchFamily="2" charset="2"/>
              <a:buChar char="§"/>
            </a:pPr>
            <a:r>
              <a:rPr lang="en-US" dirty="0"/>
              <a:t>The ability to </a:t>
            </a:r>
            <a:r>
              <a:rPr lang="en-US" dirty="0">
                <a:solidFill>
                  <a:schemeClr val="accent6"/>
                </a:solidFill>
              </a:rPr>
              <a:t>learn</a:t>
            </a:r>
            <a:r>
              <a:rPr lang="en-US" dirty="0"/>
              <a:t> and </a:t>
            </a:r>
            <a:r>
              <a:rPr lang="en-US" dirty="0">
                <a:solidFill>
                  <a:schemeClr val="accent6"/>
                </a:solidFill>
              </a:rPr>
              <a:t>perform</a:t>
            </a:r>
            <a:r>
              <a:rPr lang="en-US" dirty="0"/>
              <a:t> techniques</a:t>
            </a:r>
          </a:p>
          <a:p>
            <a:pPr marL="285750" indent="-285750">
              <a:buFont typeface="Wingdings" panose="05000000000000000000" pitchFamily="2" charset="2"/>
              <a:buChar char="§"/>
            </a:pPr>
            <a:r>
              <a:rPr lang="en-US" dirty="0">
                <a:solidFill>
                  <a:schemeClr val="accent6"/>
                </a:solidFill>
              </a:rPr>
              <a:t>Solve</a:t>
            </a:r>
            <a:r>
              <a:rPr lang="en-US" dirty="0"/>
              <a:t> problems and achieve goals</a:t>
            </a:r>
          </a:p>
          <a:p>
            <a:pPr marL="285750" indent="-285750">
              <a:buFont typeface="Wingdings" panose="05000000000000000000" pitchFamily="2" charset="2"/>
              <a:buChar char="§"/>
            </a:pPr>
            <a:r>
              <a:rPr lang="en-US" dirty="0"/>
              <a:t>In an </a:t>
            </a:r>
            <a:r>
              <a:rPr lang="en-US" dirty="0">
                <a:solidFill>
                  <a:schemeClr val="accent6"/>
                </a:solidFill>
              </a:rPr>
              <a:t>uncertain</a:t>
            </a:r>
            <a:r>
              <a:rPr lang="en-US" dirty="0"/>
              <a:t>, ever-varying world</a:t>
            </a:r>
          </a:p>
        </p:txBody>
      </p:sp>
      <p:pic>
        <p:nvPicPr>
          <p:cNvPr id="2052" name="Picture 4" descr="C-3PO, from Return of the Jedi | National Museum of American History">
            <a:extLst>
              <a:ext uri="{FF2B5EF4-FFF2-40B4-BE49-F238E27FC236}">
                <a16:creationId xmlns:a16="http://schemas.microsoft.com/office/drawing/2014/main" id="{CB26B6F4-66BE-442E-862C-595A523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4809" y="3507259"/>
            <a:ext cx="2341605" cy="312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6A8312D-1C71-45BD-810D-07E0C59EB59E}"/>
              </a:ext>
            </a:extLst>
          </p:cNvPr>
          <p:cNvSpPr txBox="1"/>
          <p:nvPr/>
        </p:nvSpPr>
        <p:spPr>
          <a:xfrm>
            <a:off x="8810487" y="6498594"/>
            <a:ext cx="1520910" cy="261610"/>
          </a:xfrm>
          <a:prstGeom prst="rect">
            <a:avLst/>
          </a:prstGeom>
          <a:noFill/>
        </p:spPr>
        <p:txBody>
          <a:bodyPr wrap="square">
            <a:spAutoFit/>
          </a:bodyPr>
          <a:lstStyle/>
          <a:p>
            <a:r>
              <a:rPr lang="en-US" sz="1100" i="1" dirty="0">
                <a:hlinkClick r:id="rId4"/>
              </a:rPr>
              <a:t>Walt Disney Company</a:t>
            </a:r>
            <a:endParaRPr lang="en-US" sz="1100" i="1" dirty="0"/>
          </a:p>
        </p:txBody>
      </p:sp>
      <p:pic>
        <p:nvPicPr>
          <p:cNvPr id="2056" name="Picture 8" descr="Funny Cat Playing Robot Vacuum Cleaner Pet Friendly Smart Vacuum Stock  Photo by ©dina160987.gmail.com 391578654">
            <a:extLst>
              <a:ext uri="{FF2B5EF4-FFF2-40B4-BE49-F238E27FC236}">
                <a16:creationId xmlns:a16="http://schemas.microsoft.com/office/drawing/2014/main" id="{0B59E8E7-5EEC-4681-B1C2-448C68E7C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36979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375B11E-0454-487E-B67B-3310D3CD0AF8}"/>
              </a:ext>
            </a:extLst>
          </p:cNvPr>
          <p:cNvSpPr txBox="1"/>
          <p:nvPr/>
        </p:nvSpPr>
        <p:spPr>
          <a:xfrm>
            <a:off x="5420614" y="5312807"/>
            <a:ext cx="1350771" cy="261610"/>
          </a:xfrm>
          <a:prstGeom prst="rect">
            <a:avLst/>
          </a:prstGeom>
          <a:noFill/>
        </p:spPr>
        <p:txBody>
          <a:bodyPr wrap="square">
            <a:spAutoFit/>
          </a:bodyPr>
          <a:lstStyle/>
          <a:p>
            <a:r>
              <a:rPr lang="en-US" sz="1100" i="1" dirty="0">
                <a:hlinkClick r:id="rId6"/>
              </a:rPr>
              <a:t>depositphotos.com</a:t>
            </a:r>
            <a:endParaRPr lang="en-US" sz="1100" i="1" dirty="0"/>
          </a:p>
        </p:txBody>
      </p:sp>
      <p:sp>
        <p:nvSpPr>
          <p:cNvPr id="15" name="TextBox 14">
            <a:extLst>
              <a:ext uri="{FF2B5EF4-FFF2-40B4-BE49-F238E27FC236}">
                <a16:creationId xmlns:a16="http://schemas.microsoft.com/office/drawing/2014/main" id="{B1FF9A0C-CF0B-450A-80E5-95B1C45E93D7}"/>
              </a:ext>
            </a:extLst>
          </p:cNvPr>
          <p:cNvSpPr txBox="1"/>
          <p:nvPr/>
        </p:nvSpPr>
        <p:spPr>
          <a:xfrm>
            <a:off x="1838796" y="3313987"/>
            <a:ext cx="1296124" cy="369332"/>
          </a:xfrm>
          <a:prstGeom prst="rect">
            <a:avLst/>
          </a:prstGeom>
          <a:noFill/>
        </p:spPr>
        <p:txBody>
          <a:bodyPr wrap="none" rtlCol="0">
            <a:spAutoFit/>
          </a:bodyPr>
          <a:lstStyle/>
          <a:p>
            <a:r>
              <a:rPr lang="en-US" dirty="0"/>
              <a:t>Her (movie)</a:t>
            </a:r>
          </a:p>
        </p:txBody>
      </p:sp>
      <p:sp>
        <p:nvSpPr>
          <p:cNvPr id="29" name="TextBox 28">
            <a:extLst>
              <a:ext uri="{FF2B5EF4-FFF2-40B4-BE49-F238E27FC236}">
                <a16:creationId xmlns:a16="http://schemas.microsoft.com/office/drawing/2014/main" id="{357E8AD3-21F5-4F7B-BBC2-B42FF4D7BF97}"/>
              </a:ext>
            </a:extLst>
          </p:cNvPr>
          <p:cNvSpPr txBox="1"/>
          <p:nvPr/>
        </p:nvSpPr>
        <p:spPr>
          <a:xfrm>
            <a:off x="5239835" y="3321309"/>
            <a:ext cx="1712328" cy="369332"/>
          </a:xfrm>
          <a:prstGeom prst="rect">
            <a:avLst/>
          </a:prstGeom>
          <a:noFill/>
        </p:spPr>
        <p:txBody>
          <a:bodyPr wrap="none" rtlCol="0">
            <a:spAutoFit/>
          </a:bodyPr>
          <a:lstStyle/>
          <a:p>
            <a:r>
              <a:rPr lang="en-US" dirty="0"/>
              <a:t>Vacuum Cleaner</a:t>
            </a:r>
          </a:p>
        </p:txBody>
      </p:sp>
      <p:sp>
        <p:nvSpPr>
          <p:cNvPr id="31" name="Thought Bubble: Cloud 30">
            <a:extLst>
              <a:ext uri="{FF2B5EF4-FFF2-40B4-BE49-F238E27FC236}">
                <a16:creationId xmlns:a16="http://schemas.microsoft.com/office/drawing/2014/main" id="{C5D91A3D-DC5E-4D63-971C-36A2E07E75D6}"/>
              </a:ext>
            </a:extLst>
          </p:cNvPr>
          <p:cNvSpPr/>
          <p:nvPr/>
        </p:nvSpPr>
        <p:spPr>
          <a:xfrm>
            <a:off x="6186044" y="3683319"/>
            <a:ext cx="766119" cy="413674"/>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not ME!</a:t>
            </a:r>
          </a:p>
        </p:txBody>
      </p:sp>
      <p:pic>
        <p:nvPicPr>
          <p:cNvPr id="2060" name="Picture 12" descr="Spike Jonze's Her: Sci-fi as social criticism - BBC Culture">
            <a:extLst>
              <a:ext uri="{FF2B5EF4-FFF2-40B4-BE49-F238E27FC236}">
                <a16:creationId xmlns:a16="http://schemas.microsoft.com/office/drawing/2014/main" id="{2B03D6F2-33CB-4939-9178-0FF785A9A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86" y="3691913"/>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E6A9289-00B7-4A2E-B0CB-CBBC5836E6C2}"/>
              </a:ext>
            </a:extLst>
          </p:cNvPr>
          <p:cNvSpPr txBox="1"/>
          <p:nvPr/>
        </p:nvSpPr>
        <p:spPr>
          <a:xfrm>
            <a:off x="2044586" y="5323831"/>
            <a:ext cx="712800" cy="261610"/>
          </a:xfrm>
          <a:prstGeom prst="rect">
            <a:avLst/>
          </a:prstGeom>
          <a:noFill/>
        </p:spPr>
        <p:txBody>
          <a:bodyPr wrap="square">
            <a:spAutoFit/>
          </a:bodyPr>
          <a:lstStyle/>
          <a:p>
            <a:r>
              <a:rPr lang="en-US" sz="1100" i="1" dirty="0">
                <a:hlinkClick r:id="rId8"/>
              </a:rPr>
              <a:t>bbc.com</a:t>
            </a:r>
            <a:endParaRPr lang="en-US" sz="1100" i="1" dirty="0"/>
          </a:p>
        </p:txBody>
      </p:sp>
      <p:sp>
        <p:nvSpPr>
          <p:cNvPr id="43" name="TextBox 42">
            <a:extLst>
              <a:ext uri="{FF2B5EF4-FFF2-40B4-BE49-F238E27FC236}">
                <a16:creationId xmlns:a16="http://schemas.microsoft.com/office/drawing/2014/main" id="{766A377D-D9B4-4FE0-BBB8-87F695482EBB}"/>
              </a:ext>
            </a:extLst>
          </p:cNvPr>
          <p:cNvSpPr txBox="1"/>
          <p:nvPr/>
        </p:nvSpPr>
        <p:spPr>
          <a:xfrm>
            <a:off x="8786998" y="3313987"/>
            <a:ext cx="1337226" cy="369332"/>
          </a:xfrm>
          <a:prstGeom prst="rect">
            <a:avLst/>
          </a:prstGeom>
          <a:noFill/>
        </p:spPr>
        <p:txBody>
          <a:bodyPr wrap="none" rtlCol="0">
            <a:spAutoFit/>
          </a:bodyPr>
          <a:lstStyle/>
          <a:p>
            <a:r>
              <a:rPr lang="en-US" dirty="0"/>
              <a:t>3PO &amp; R2D2</a:t>
            </a:r>
          </a:p>
        </p:txBody>
      </p:sp>
    </p:spTree>
    <p:extLst>
      <p:ext uri="{BB962C8B-B14F-4D97-AF65-F5344CB8AC3E}">
        <p14:creationId xmlns:p14="http://schemas.microsoft.com/office/powerpoint/2010/main" val="277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60"/>
                                        </p:tgtEl>
                                        <p:attrNameLst>
                                          <p:attrName>style.visibility</p:attrName>
                                        </p:attrNameLst>
                                      </p:cBhvr>
                                      <p:to>
                                        <p:strVal val="visible"/>
                                      </p:to>
                                    </p:set>
                                    <p:animEffect transition="in" filter="fade">
                                      <p:cBhvr>
                                        <p:cTn id="23" dur="500"/>
                                        <p:tgtEl>
                                          <p:spTgt spid="20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52"/>
                                        </p:tgtEl>
                                        <p:attrNameLst>
                                          <p:attrName>style.visibility</p:attrName>
                                        </p:attrNameLst>
                                      </p:cBhvr>
                                      <p:to>
                                        <p:strVal val="visible"/>
                                      </p:to>
                                    </p:set>
                                    <p:animEffect transition="in" filter="fade">
                                      <p:cBhvr>
                                        <p:cTn id="34" dur="500"/>
                                        <p:tgtEl>
                                          <p:spTgt spid="20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15" grpId="0"/>
      <p:bldP spid="29" grpId="0"/>
      <p:bldP spid="31" grpId="0" animBg="1"/>
      <p:bldP spid="40"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sp>
        <p:nvSpPr>
          <p:cNvPr id="8" name="TextBox 7">
            <a:extLst>
              <a:ext uri="{FF2B5EF4-FFF2-40B4-BE49-F238E27FC236}">
                <a16:creationId xmlns:a16="http://schemas.microsoft.com/office/drawing/2014/main" id="{44C0BA81-B10E-42F2-B302-26CCB289F871}"/>
              </a:ext>
            </a:extLst>
          </p:cNvPr>
          <p:cNvSpPr txBox="1"/>
          <p:nvPr/>
        </p:nvSpPr>
        <p:spPr>
          <a:xfrm>
            <a:off x="659027" y="3278659"/>
            <a:ext cx="1447801" cy="457201"/>
          </a:xfrm>
          <a:prstGeom prst="rect">
            <a:avLst/>
          </a:prstGeom>
          <a:noFill/>
        </p:spPr>
        <p:txBody>
          <a:bodyPr wrap="square" rtlCol="0">
            <a:spAutoFit/>
          </a:bodyPr>
          <a:lstStyle/>
          <a:p>
            <a:endParaRPr lang="en-US" dirty="0"/>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a:off x="3375454" y="2187450"/>
            <a:ext cx="632253" cy="883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2537255" cy="1200329"/>
          </a:xfrm>
          <a:prstGeom prst="rect">
            <a:avLst/>
          </a:prstGeom>
          <a:noFill/>
        </p:spPr>
        <p:txBody>
          <a:bodyPr wrap="square">
            <a:spAutoFit/>
          </a:bodyPr>
          <a:lstStyle/>
          <a:p>
            <a:r>
              <a:rPr lang="en-US" dirty="0"/>
              <a:t>If it:</a:t>
            </a:r>
          </a:p>
          <a:p>
            <a:pPr marL="285750" indent="-285750">
              <a:buFont typeface="Wingdings" panose="05000000000000000000" pitchFamily="2" charset="2"/>
              <a:buChar char="§"/>
            </a:pPr>
            <a:r>
              <a:rPr lang="en-US" b="1" i="1" dirty="0"/>
              <a:t>Looks</a:t>
            </a:r>
            <a:r>
              <a:rPr lang="en-US" dirty="0"/>
              <a:t> like a duck</a:t>
            </a:r>
          </a:p>
          <a:p>
            <a:pPr marL="285750" indent="-285750">
              <a:buFont typeface="Wingdings" panose="05000000000000000000" pitchFamily="2" charset="2"/>
              <a:buChar char="§"/>
            </a:pPr>
            <a:r>
              <a:rPr lang="en-US" b="1" i="1" dirty="0"/>
              <a:t>Swims</a:t>
            </a:r>
            <a:r>
              <a:rPr lang="en-US" dirty="0"/>
              <a:t> like a duck</a:t>
            </a:r>
          </a:p>
          <a:p>
            <a:pPr marL="285750" indent="-285750">
              <a:buFont typeface="Wingdings" panose="05000000000000000000" pitchFamily="2" charset="2"/>
              <a:buChar char="§"/>
            </a:pPr>
            <a:r>
              <a:rPr lang="en-US" b="1" i="1" dirty="0"/>
              <a:t>Quacks</a:t>
            </a:r>
            <a:r>
              <a:rPr lang="en-US" dirty="0"/>
              <a:t> like a duck</a:t>
            </a:r>
          </a:p>
        </p:txBody>
      </p:sp>
      <p:pic>
        <p:nvPicPr>
          <p:cNvPr id="2052" name="Picture 4" descr="C-3PO, from Return of the Jedi | National Museum of American History">
            <a:extLst>
              <a:ext uri="{FF2B5EF4-FFF2-40B4-BE49-F238E27FC236}">
                <a16:creationId xmlns:a16="http://schemas.microsoft.com/office/drawing/2014/main" id="{CB26B6F4-66BE-442E-862C-595A523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4809" y="3507259"/>
            <a:ext cx="2341605" cy="3122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6A8312D-1C71-45BD-810D-07E0C59EB59E}"/>
              </a:ext>
            </a:extLst>
          </p:cNvPr>
          <p:cNvSpPr txBox="1"/>
          <p:nvPr/>
        </p:nvSpPr>
        <p:spPr>
          <a:xfrm>
            <a:off x="8810487" y="6498594"/>
            <a:ext cx="1520910" cy="261610"/>
          </a:xfrm>
          <a:prstGeom prst="rect">
            <a:avLst/>
          </a:prstGeom>
          <a:noFill/>
        </p:spPr>
        <p:txBody>
          <a:bodyPr wrap="square">
            <a:spAutoFit/>
          </a:bodyPr>
          <a:lstStyle/>
          <a:p>
            <a:r>
              <a:rPr lang="en-US" sz="1100" i="1" dirty="0">
                <a:hlinkClick r:id="rId4"/>
              </a:rPr>
              <a:t>Walt Disney Company</a:t>
            </a:r>
            <a:endParaRPr lang="en-US" sz="1100" i="1" dirty="0"/>
          </a:p>
        </p:txBody>
      </p:sp>
      <p:pic>
        <p:nvPicPr>
          <p:cNvPr id="2056" name="Picture 8" descr="Funny Cat Playing Robot Vacuum Cleaner Pet Friendly Smart Vacuum Stock  Photo by ©dina160987.gmail.com 391578654">
            <a:extLst>
              <a:ext uri="{FF2B5EF4-FFF2-40B4-BE49-F238E27FC236}">
                <a16:creationId xmlns:a16="http://schemas.microsoft.com/office/drawing/2014/main" id="{0B59E8E7-5EEC-4681-B1C2-448C68E7C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36979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375B11E-0454-487E-B67B-3310D3CD0AF8}"/>
              </a:ext>
            </a:extLst>
          </p:cNvPr>
          <p:cNvSpPr txBox="1"/>
          <p:nvPr/>
        </p:nvSpPr>
        <p:spPr>
          <a:xfrm>
            <a:off x="5420614" y="5312807"/>
            <a:ext cx="1350771" cy="261610"/>
          </a:xfrm>
          <a:prstGeom prst="rect">
            <a:avLst/>
          </a:prstGeom>
          <a:noFill/>
        </p:spPr>
        <p:txBody>
          <a:bodyPr wrap="square">
            <a:spAutoFit/>
          </a:bodyPr>
          <a:lstStyle/>
          <a:p>
            <a:r>
              <a:rPr lang="en-US" sz="1100" i="1" dirty="0">
                <a:hlinkClick r:id="rId6"/>
              </a:rPr>
              <a:t>depositphotos.com</a:t>
            </a:r>
            <a:endParaRPr lang="en-US" sz="1100" i="1" dirty="0"/>
          </a:p>
        </p:txBody>
      </p:sp>
      <p:sp>
        <p:nvSpPr>
          <p:cNvPr id="15" name="TextBox 14">
            <a:extLst>
              <a:ext uri="{FF2B5EF4-FFF2-40B4-BE49-F238E27FC236}">
                <a16:creationId xmlns:a16="http://schemas.microsoft.com/office/drawing/2014/main" id="{B1FF9A0C-CF0B-450A-80E5-95B1C45E93D7}"/>
              </a:ext>
            </a:extLst>
          </p:cNvPr>
          <p:cNvSpPr txBox="1"/>
          <p:nvPr/>
        </p:nvSpPr>
        <p:spPr>
          <a:xfrm>
            <a:off x="1838796" y="3313987"/>
            <a:ext cx="1296124" cy="369332"/>
          </a:xfrm>
          <a:prstGeom prst="rect">
            <a:avLst/>
          </a:prstGeom>
          <a:noFill/>
        </p:spPr>
        <p:txBody>
          <a:bodyPr wrap="none" rtlCol="0">
            <a:spAutoFit/>
          </a:bodyPr>
          <a:lstStyle/>
          <a:p>
            <a:r>
              <a:rPr lang="en-US" dirty="0"/>
              <a:t>Her (movie)</a:t>
            </a:r>
          </a:p>
        </p:txBody>
      </p:sp>
      <p:sp>
        <p:nvSpPr>
          <p:cNvPr id="29" name="TextBox 28">
            <a:extLst>
              <a:ext uri="{FF2B5EF4-FFF2-40B4-BE49-F238E27FC236}">
                <a16:creationId xmlns:a16="http://schemas.microsoft.com/office/drawing/2014/main" id="{357E8AD3-21F5-4F7B-BBC2-B42FF4D7BF97}"/>
              </a:ext>
            </a:extLst>
          </p:cNvPr>
          <p:cNvSpPr txBox="1"/>
          <p:nvPr/>
        </p:nvSpPr>
        <p:spPr>
          <a:xfrm>
            <a:off x="5239835" y="3321309"/>
            <a:ext cx="1712328" cy="369332"/>
          </a:xfrm>
          <a:prstGeom prst="rect">
            <a:avLst/>
          </a:prstGeom>
          <a:noFill/>
        </p:spPr>
        <p:txBody>
          <a:bodyPr wrap="none" rtlCol="0">
            <a:spAutoFit/>
          </a:bodyPr>
          <a:lstStyle/>
          <a:p>
            <a:r>
              <a:rPr lang="en-US" dirty="0"/>
              <a:t>Vacuum Cleaner</a:t>
            </a:r>
          </a:p>
        </p:txBody>
      </p:sp>
      <p:sp>
        <p:nvSpPr>
          <p:cNvPr id="31" name="Thought Bubble: Cloud 30">
            <a:extLst>
              <a:ext uri="{FF2B5EF4-FFF2-40B4-BE49-F238E27FC236}">
                <a16:creationId xmlns:a16="http://schemas.microsoft.com/office/drawing/2014/main" id="{C5D91A3D-DC5E-4D63-971C-36A2E07E75D6}"/>
              </a:ext>
            </a:extLst>
          </p:cNvPr>
          <p:cNvSpPr/>
          <p:nvPr/>
        </p:nvSpPr>
        <p:spPr>
          <a:xfrm>
            <a:off x="6186044" y="3683319"/>
            <a:ext cx="766119" cy="413674"/>
          </a:xfrm>
          <a:prstGeom prst="cloudCallou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not ME!</a:t>
            </a:r>
          </a:p>
        </p:txBody>
      </p:sp>
      <p:pic>
        <p:nvPicPr>
          <p:cNvPr id="2060" name="Picture 12" descr="Spike Jonze's Her: Sci-fi as social criticism - BBC Culture">
            <a:extLst>
              <a:ext uri="{FF2B5EF4-FFF2-40B4-BE49-F238E27FC236}">
                <a16:creationId xmlns:a16="http://schemas.microsoft.com/office/drawing/2014/main" id="{2B03D6F2-33CB-4939-9178-0FF785A9A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86" y="3691913"/>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E6A9289-00B7-4A2E-B0CB-CBBC5836E6C2}"/>
              </a:ext>
            </a:extLst>
          </p:cNvPr>
          <p:cNvSpPr txBox="1"/>
          <p:nvPr/>
        </p:nvSpPr>
        <p:spPr>
          <a:xfrm>
            <a:off x="2044586" y="5323831"/>
            <a:ext cx="712800" cy="261610"/>
          </a:xfrm>
          <a:prstGeom prst="rect">
            <a:avLst/>
          </a:prstGeom>
          <a:noFill/>
        </p:spPr>
        <p:txBody>
          <a:bodyPr wrap="square">
            <a:spAutoFit/>
          </a:bodyPr>
          <a:lstStyle/>
          <a:p>
            <a:r>
              <a:rPr lang="en-US" sz="1100" i="1" dirty="0">
                <a:hlinkClick r:id="rId8"/>
              </a:rPr>
              <a:t>bbc.com</a:t>
            </a:r>
            <a:endParaRPr lang="en-US" sz="1100" i="1" dirty="0"/>
          </a:p>
        </p:txBody>
      </p:sp>
      <p:sp>
        <p:nvSpPr>
          <p:cNvPr id="43" name="TextBox 42">
            <a:extLst>
              <a:ext uri="{FF2B5EF4-FFF2-40B4-BE49-F238E27FC236}">
                <a16:creationId xmlns:a16="http://schemas.microsoft.com/office/drawing/2014/main" id="{766A377D-D9B4-4FE0-BBB8-87F695482EBB}"/>
              </a:ext>
            </a:extLst>
          </p:cNvPr>
          <p:cNvSpPr txBox="1"/>
          <p:nvPr/>
        </p:nvSpPr>
        <p:spPr>
          <a:xfrm>
            <a:off x="8786998" y="3313987"/>
            <a:ext cx="1337226" cy="369332"/>
          </a:xfrm>
          <a:prstGeom prst="rect">
            <a:avLst/>
          </a:prstGeom>
          <a:noFill/>
        </p:spPr>
        <p:txBody>
          <a:bodyPr wrap="none" rtlCol="0">
            <a:spAutoFit/>
          </a:bodyPr>
          <a:lstStyle/>
          <a:p>
            <a:r>
              <a:rPr lang="en-US" dirty="0"/>
              <a:t>3PO &amp; R2D2</a:t>
            </a:r>
          </a:p>
        </p:txBody>
      </p:sp>
      <p:sp>
        <p:nvSpPr>
          <p:cNvPr id="17" name="Rectangle 16">
            <a:extLst>
              <a:ext uri="{FF2B5EF4-FFF2-40B4-BE49-F238E27FC236}">
                <a16:creationId xmlns:a16="http://schemas.microsoft.com/office/drawing/2014/main" id="{C7DC42F2-E76C-4419-BDE4-FF18631461B1}"/>
              </a:ext>
            </a:extLst>
          </p:cNvPr>
          <p:cNvSpPr/>
          <p:nvPr/>
        </p:nvSpPr>
        <p:spPr>
          <a:xfrm>
            <a:off x="4883235" y="1065122"/>
            <a:ext cx="2425528" cy="568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Duck Testing</a:t>
            </a:r>
          </a:p>
        </p:txBody>
      </p:sp>
      <p:sp>
        <p:nvSpPr>
          <p:cNvPr id="5" name="Arrow: Striped Right 4">
            <a:extLst>
              <a:ext uri="{FF2B5EF4-FFF2-40B4-BE49-F238E27FC236}">
                <a16:creationId xmlns:a16="http://schemas.microsoft.com/office/drawing/2014/main" id="{584B02C9-9334-415F-98B1-7F39806AA37D}"/>
              </a:ext>
            </a:extLst>
          </p:cNvPr>
          <p:cNvSpPr/>
          <p:nvPr/>
        </p:nvSpPr>
        <p:spPr>
          <a:xfrm>
            <a:off x="6569103" y="2075739"/>
            <a:ext cx="1087395" cy="629891"/>
          </a:xfrm>
          <a:prstGeom prst="strip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reasoning</a:t>
            </a:r>
          </a:p>
        </p:txBody>
      </p:sp>
      <p:sp>
        <p:nvSpPr>
          <p:cNvPr id="23" name="TextBox 22">
            <a:extLst>
              <a:ext uri="{FF2B5EF4-FFF2-40B4-BE49-F238E27FC236}">
                <a16:creationId xmlns:a16="http://schemas.microsoft.com/office/drawing/2014/main" id="{C5F7C960-0C27-4232-8D52-651403A67186}"/>
              </a:ext>
            </a:extLst>
          </p:cNvPr>
          <p:cNvSpPr txBox="1"/>
          <p:nvPr/>
        </p:nvSpPr>
        <p:spPr>
          <a:xfrm>
            <a:off x="8125946" y="1412276"/>
            <a:ext cx="1554542" cy="369332"/>
          </a:xfrm>
          <a:prstGeom prst="rect">
            <a:avLst/>
          </a:prstGeom>
          <a:noFill/>
        </p:spPr>
        <p:txBody>
          <a:bodyPr wrap="square">
            <a:spAutoFit/>
          </a:bodyPr>
          <a:lstStyle/>
          <a:p>
            <a:r>
              <a:rPr lang="en-US" dirty="0"/>
              <a:t>it probably is a</a:t>
            </a:r>
          </a:p>
        </p:txBody>
      </p:sp>
      <p:pic>
        <p:nvPicPr>
          <p:cNvPr id="6146" name="Picture 2">
            <a:extLst>
              <a:ext uri="{FF2B5EF4-FFF2-40B4-BE49-F238E27FC236}">
                <a16:creationId xmlns:a16="http://schemas.microsoft.com/office/drawing/2014/main" id="{AC4783D8-0B8B-4F46-90B8-AB9A82FEEA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1966" y="1758748"/>
            <a:ext cx="1622503" cy="123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4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500"/>
                                        <p:tgtEl>
                                          <p:spTgt spid="61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animBg="1"/>
      <p:bldP spid="5"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sp>
        <p:nvSpPr>
          <p:cNvPr id="4" name="TextBox 3">
            <a:extLst>
              <a:ext uri="{FF2B5EF4-FFF2-40B4-BE49-F238E27FC236}">
                <a16:creationId xmlns:a16="http://schemas.microsoft.com/office/drawing/2014/main" id="{EB379C22-2DB7-49D9-87D0-5E122D600FB9}"/>
              </a:ext>
            </a:extLst>
          </p:cNvPr>
          <p:cNvSpPr txBox="1"/>
          <p:nvPr/>
        </p:nvSpPr>
        <p:spPr>
          <a:xfrm>
            <a:off x="838200" y="1771951"/>
            <a:ext cx="2537254" cy="830997"/>
          </a:xfrm>
          <a:prstGeom prst="rect">
            <a:avLst/>
          </a:prstGeom>
          <a:solidFill>
            <a:schemeClr val="tx2">
              <a:lumMod val="20000"/>
              <a:lumOff val="80000"/>
            </a:schemeClr>
          </a:solidFill>
        </p:spPr>
        <p:txBody>
          <a:bodyPr wrap="square" rtlCol="0">
            <a:spAutoFit/>
          </a:bodyPr>
          <a:lstStyle/>
          <a:p>
            <a:pPr algn="ctr"/>
            <a:r>
              <a:rPr lang="en-US" sz="2400" dirty="0"/>
              <a:t>Artificial Intelligence</a:t>
            </a:r>
          </a:p>
        </p:txBody>
      </p:sp>
      <p:cxnSp>
        <p:nvCxnSpPr>
          <p:cNvPr id="12" name="Connector: Curved 11">
            <a:extLst>
              <a:ext uri="{FF2B5EF4-FFF2-40B4-BE49-F238E27FC236}">
                <a16:creationId xmlns:a16="http://schemas.microsoft.com/office/drawing/2014/main" id="{279C1DF3-396B-4D21-A92F-D426DE7591EC}"/>
              </a:ext>
            </a:extLst>
          </p:cNvPr>
          <p:cNvCxnSpPr>
            <a:cxnSpLocks/>
            <a:stCxn id="4" idx="3"/>
            <a:endCxn id="19" idx="1"/>
          </p:cNvCxnSpPr>
          <p:nvPr/>
        </p:nvCxnSpPr>
        <p:spPr>
          <a:xfrm>
            <a:off x="3375454" y="2187450"/>
            <a:ext cx="632253" cy="8835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2FF4825-9D47-4308-AA24-64B0FFBAA9B0}"/>
              </a:ext>
            </a:extLst>
          </p:cNvPr>
          <p:cNvSpPr txBox="1"/>
          <p:nvPr/>
        </p:nvSpPr>
        <p:spPr>
          <a:xfrm>
            <a:off x="4007707" y="1675643"/>
            <a:ext cx="2537255" cy="1200329"/>
          </a:xfrm>
          <a:prstGeom prst="rect">
            <a:avLst/>
          </a:prstGeom>
          <a:noFill/>
        </p:spPr>
        <p:txBody>
          <a:bodyPr wrap="square">
            <a:spAutoFit/>
          </a:bodyPr>
          <a:lstStyle/>
          <a:p>
            <a:r>
              <a:rPr lang="en-US" dirty="0"/>
              <a:t>If it:</a:t>
            </a:r>
          </a:p>
          <a:p>
            <a:pPr marL="285750" indent="-285750">
              <a:buFont typeface="Wingdings" panose="05000000000000000000" pitchFamily="2" charset="2"/>
              <a:buChar char="§"/>
            </a:pPr>
            <a:r>
              <a:rPr lang="en-US" b="1" i="1" dirty="0"/>
              <a:t>Looks</a:t>
            </a:r>
            <a:r>
              <a:rPr lang="en-US" dirty="0"/>
              <a:t> like a duck</a:t>
            </a:r>
          </a:p>
          <a:p>
            <a:pPr marL="285750" indent="-285750">
              <a:buFont typeface="Wingdings" panose="05000000000000000000" pitchFamily="2" charset="2"/>
              <a:buChar char="§"/>
            </a:pPr>
            <a:r>
              <a:rPr lang="en-US" b="1" i="1" dirty="0"/>
              <a:t>Swims</a:t>
            </a:r>
            <a:r>
              <a:rPr lang="en-US" dirty="0"/>
              <a:t> like a duck</a:t>
            </a:r>
          </a:p>
          <a:p>
            <a:pPr marL="285750" indent="-285750">
              <a:buFont typeface="Wingdings" panose="05000000000000000000" pitchFamily="2" charset="2"/>
              <a:buChar char="§"/>
            </a:pPr>
            <a:r>
              <a:rPr lang="en-US" b="1" i="1" dirty="0"/>
              <a:t>Quacks</a:t>
            </a:r>
            <a:r>
              <a:rPr lang="en-US" dirty="0"/>
              <a:t> like a duck</a:t>
            </a:r>
          </a:p>
        </p:txBody>
      </p:sp>
      <p:sp>
        <p:nvSpPr>
          <p:cNvPr id="17" name="Rectangle 16">
            <a:extLst>
              <a:ext uri="{FF2B5EF4-FFF2-40B4-BE49-F238E27FC236}">
                <a16:creationId xmlns:a16="http://schemas.microsoft.com/office/drawing/2014/main" id="{C7DC42F2-E76C-4419-BDE4-FF18631461B1}"/>
              </a:ext>
            </a:extLst>
          </p:cNvPr>
          <p:cNvSpPr/>
          <p:nvPr/>
        </p:nvSpPr>
        <p:spPr>
          <a:xfrm>
            <a:off x="4883235" y="1065122"/>
            <a:ext cx="2425528" cy="568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Duck Testing</a:t>
            </a:r>
          </a:p>
        </p:txBody>
      </p:sp>
      <p:sp>
        <p:nvSpPr>
          <p:cNvPr id="5" name="Arrow: Striped Right 4">
            <a:extLst>
              <a:ext uri="{FF2B5EF4-FFF2-40B4-BE49-F238E27FC236}">
                <a16:creationId xmlns:a16="http://schemas.microsoft.com/office/drawing/2014/main" id="{584B02C9-9334-415F-98B1-7F39806AA37D}"/>
              </a:ext>
            </a:extLst>
          </p:cNvPr>
          <p:cNvSpPr/>
          <p:nvPr/>
        </p:nvSpPr>
        <p:spPr>
          <a:xfrm>
            <a:off x="6569103" y="2075739"/>
            <a:ext cx="1087395" cy="629891"/>
          </a:xfrm>
          <a:prstGeom prst="strip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reasoning</a:t>
            </a:r>
          </a:p>
        </p:txBody>
      </p:sp>
      <p:sp>
        <p:nvSpPr>
          <p:cNvPr id="23" name="TextBox 22">
            <a:extLst>
              <a:ext uri="{FF2B5EF4-FFF2-40B4-BE49-F238E27FC236}">
                <a16:creationId xmlns:a16="http://schemas.microsoft.com/office/drawing/2014/main" id="{C5F7C960-0C27-4232-8D52-651403A67186}"/>
              </a:ext>
            </a:extLst>
          </p:cNvPr>
          <p:cNvSpPr txBox="1"/>
          <p:nvPr/>
        </p:nvSpPr>
        <p:spPr>
          <a:xfrm>
            <a:off x="8125946" y="1412276"/>
            <a:ext cx="1554542" cy="369332"/>
          </a:xfrm>
          <a:prstGeom prst="rect">
            <a:avLst/>
          </a:prstGeom>
          <a:noFill/>
        </p:spPr>
        <p:txBody>
          <a:bodyPr wrap="square">
            <a:spAutoFit/>
          </a:bodyPr>
          <a:lstStyle/>
          <a:p>
            <a:r>
              <a:rPr lang="en-US" dirty="0"/>
              <a:t>it probably is a</a:t>
            </a:r>
          </a:p>
        </p:txBody>
      </p:sp>
      <p:pic>
        <p:nvPicPr>
          <p:cNvPr id="6146" name="Picture 2">
            <a:extLst>
              <a:ext uri="{FF2B5EF4-FFF2-40B4-BE49-F238E27FC236}">
                <a16:creationId xmlns:a16="http://schemas.microsoft.com/office/drawing/2014/main" id="{AC4783D8-0B8B-4F46-90B8-AB9A82FEE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966" y="1758748"/>
            <a:ext cx="1622503" cy="123162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2DA4620-56F2-405E-87E4-7C9C7A6EC174}"/>
              </a:ext>
            </a:extLst>
          </p:cNvPr>
          <p:cNvSpPr txBox="1"/>
          <p:nvPr/>
        </p:nvSpPr>
        <p:spPr>
          <a:xfrm>
            <a:off x="4446373" y="3736872"/>
            <a:ext cx="2537254" cy="1200329"/>
          </a:xfrm>
          <a:prstGeom prst="rect">
            <a:avLst/>
          </a:prstGeom>
          <a:solidFill>
            <a:schemeClr val="tx2">
              <a:lumMod val="20000"/>
              <a:lumOff val="80000"/>
            </a:schemeClr>
          </a:solidFill>
        </p:spPr>
        <p:txBody>
          <a:bodyPr wrap="square" rtlCol="0">
            <a:spAutoFit/>
          </a:bodyPr>
          <a:lstStyle/>
          <a:p>
            <a:pPr algn="ctr"/>
            <a:r>
              <a:rPr lang="en-US" sz="2400" dirty="0"/>
              <a:t>Artificial Intelligence</a:t>
            </a:r>
          </a:p>
          <a:p>
            <a:pPr algn="ctr"/>
            <a:r>
              <a:rPr lang="en-US" sz="2400" dirty="0"/>
              <a:t>Categories*</a:t>
            </a:r>
          </a:p>
        </p:txBody>
      </p:sp>
      <p:cxnSp>
        <p:nvCxnSpPr>
          <p:cNvPr id="7" name="Connector: Elbow 6">
            <a:extLst>
              <a:ext uri="{FF2B5EF4-FFF2-40B4-BE49-F238E27FC236}">
                <a16:creationId xmlns:a16="http://schemas.microsoft.com/office/drawing/2014/main" id="{6BE1449C-0F85-4D46-8EA7-E6FBD91F16B9}"/>
              </a:ext>
            </a:extLst>
          </p:cNvPr>
          <p:cNvCxnSpPr>
            <a:cxnSpLocks/>
            <a:stCxn id="22" idx="2"/>
            <a:endCxn id="26" idx="0"/>
          </p:cNvCxnSpPr>
          <p:nvPr/>
        </p:nvCxnSpPr>
        <p:spPr>
          <a:xfrm rot="5400000">
            <a:off x="4385615" y="4157700"/>
            <a:ext cx="549885" cy="21088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C856822-C887-4BCA-8DA7-39C5B3C8D1D4}"/>
              </a:ext>
            </a:extLst>
          </p:cNvPr>
          <p:cNvSpPr txBox="1"/>
          <p:nvPr/>
        </p:nvSpPr>
        <p:spPr>
          <a:xfrm>
            <a:off x="2765854" y="5487086"/>
            <a:ext cx="1680519" cy="369332"/>
          </a:xfrm>
          <a:prstGeom prst="rect">
            <a:avLst/>
          </a:prstGeom>
          <a:noFill/>
        </p:spPr>
        <p:txBody>
          <a:bodyPr wrap="square">
            <a:spAutoFit/>
          </a:bodyPr>
          <a:lstStyle/>
          <a:p>
            <a:r>
              <a:rPr lang="en-US" dirty="0"/>
              <a:t>Acting humanly</a:t>
            </a:r>
          </a:p>
        </p:txBody>
      </p:sp>
      <p:sp>
        <p:nvSpPr>
          <p:cNvPr id="28" name="TextBox 27">
            <a:extLst>
              <a:ext uri="{FF2B5EF4-FFF2-40B4-BE49-F238E27FC236}">
                <a16:creationId xmlns:a16="http://schemas.microsoft.com/office/drawing/2014/main" id="{3BD7BD52-72E6-4995-92A0-3D0D59122806}"/>
              </a:ext>
            </a:extLst>
          </p:cNvPr>
          <p:cNvSpPr txBox="1"/>
          <p:nvPr/>
        </p:nvSpPr>
        <p:spPr>
          <a:xfrm>
            <a:off x="6983627" y="5487086"/>
            <a:ext cx="1773195" cy="369332"/>
          </a:xfrm>
          <a:prstGeom prst="rect">
            <a:avLst/>
          </a:prstGeom>
          <a:noFill/>
        </p:spPr>
        <p:txBody>
          <a:bodyPr wrap="square">
            <a:spAutoFit/>
          </a:bodyPr>
          <a:lstStyle/>
          <a:p>
            <a:r>
              <a:rPr lang="en-US" dirty="0"/>
              <a:t>Acting rationally</a:t>
            </a:r>
          </a:p>
        </p:txBody>
      </p:sp>
      <p:cxnSp>
        <p:nvCxnSpPr>
          <p:cNvPr id="30" name="Connector: Elbow 29">
            <a:extLst>
              <a:ext uri="{FF2B5EF4-FFF2-40B4-BE49-F238E27FC236}">
                <a16:creationId xmlns:a16="http://schemas.microsoft.com/office/drawing/2014/main" id="{47595D61-F661-4E6F-9101-7CDFA58E4806}"/>
              </a:ext>
            </a:extLst>
          </p:cNvPr>
          <p:cNvCxnSpPr>
            <a:cxnSpLocks/>
            <a:stCxn id="22" idx="2"/>
            <a:endCxn id="28" idx="0"/>
          </p:cNvCxnSpPr>
          <p:nvPr/>
        </p:nvCxnSpPr>
        <p:spPr>
          <a:xfrm rot="16200000" flipH="1">
            <a:off x="6517670" y="4134530"/>
            <a:ext cx="549885" cy="21552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4354391-8B64-46CB-9FAB-C7FDD7877715}"/>
              </a:ext>
            </a:extLst>
          </p:cNvPr>
          <p:cNvSpPr txBox="1"/>
          <p:nvPr/>
        </p:nvSpPr>
        <p:spPr>
          <a:xfrm>
            <a:off x="0" y="6550223"/>
            <a:ext cx="4817922" cy="307777"/>
          </a:xfrm>
          <a:prstGeom prst="rect">
            <a:avLst/>
          </a:prstGeom>
          <a:noFill/>
        </p:spPr>
        <p:txBody>
          <a:bodyPr wrap="none" rtlCol="0">
            <a:spAutoFit/>
          </a:bodyPr>
          <a:lstStyle/>
          <a:p>
            <a:r>
              <a:rPr lang="en-US" sz="1400" dirty="0"/>
              <a:t>* For simplicity, the two other categories have been eliminated.</a:t>
            </a:r>
          </a:p>
        </p:txBody>
      </p:sp>
    </p:spTree>
    <p:extLst>
      <p:ext uri="{BB962C8B-B14F-4D97-AF65-F5344CB8AC3E}">
        <p14:creationId xmlns:p14="http://schemas.microsoft.com/office/powerpoint/2010/main" val="387974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8FA5-BE4F-415D-A339-55DC5094C9AD}"/>
              </a:ext>
            </a:extLst>
          </p:cNvPr>
          <p:cNvSpPr>
            <a:spLocks noGrp="1"/>
          </p:cNvSpPr>
          <p:nvPr>
            <p:ph type="title"/>
          </p:nvPr>
        </p:nvSpPr>
        <p:spPr/>
        <p:txBody>
          <a:bodyPr/>
          <a:lstStyle/>
          <a:p>
            <a:r>
              <a:rPr lang="en-US" dirty="0"/>
              <a:t>What is AI?</a:t>
            </a:r>
          </a:p>
        </p:txBody>
      </p:sp>
      <p:pic>
        <p:nvPicPr>
          <p:cNvPr id="1030" name="Picture 6" descr="Turing test - Wikipedia">
            <a:extLst>
              <a:ext uri="{FF2B5EF4-FFF2-40B4-BE49-F238E27FC236}">
                <a16:creationId xmlns:a16="http://schemas.microsoft.com/office/drawing/2014/main" id="{98B1D4A7-D8C3-1B36-8F10-BF0F618D1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642" y="1692275"/>
            <a:ext cx="6296025"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175716-50FF-C67A-FD4D-A9F9A81A5936}"/>
              </a:ext>
            </a:extLst>
          </p:cNvPr>
          <p:cNvSpPr txBox="1"/>
          <p:nvPr/>
        </p:nvSpPr>
        <p:spPr>
          <a:xfrm>
            <a:off x="5702978" y="1322150"/>
            <a:ext cx="1192442" cy="369332"/>
          </a:xfrm>
          <a:prstGeom prst="rect">
            <a:avLst/>
          </a:prstGeom>
          <a:noFill/>
        </p:spPr>
        <p:txBody>
          <a:bodyPr wrap="none" rtlCol="0">
            <a:spAutoFit/>
          </a:bodyPr>
          <a:lstStyle/>
          <a:p>
            <a:r>
              <a:rPr lang="en-US" dirty="0"/>
              <a:t>Turing Test</a:t>
            </a:r>
          </a:p>
        </p:txBody>
      </p:sp>
      <p:sp>
        <p:nvSpPr>
          <p:cNvPr id="6" name="TextBox 5">
            <a:extLst>
              <a:ext uri="{FF2B5EF4-FFF2-40B4-BE49-F238E27FC236}">
                <a16:creationId xmlns:a16="http://schemas.microsoft.com/office/drawing/2014/main" id="{11679520-9098-14EC-AC94-EB5B4A581E4E}"/>
              </a:ext>
            </a:extLst>
          </p:cNvPr>
          <p:cNvSpPr txBox="1"/>
          <p:nvPr/>
        </p:nvSpPr>
        <p:spPr>
          <a:xfrm>
            <a:off x="5915252" y="6492875"/>
            <a:ext cx="762639" cy="261610"/>
          </a:xfrm>
          <a:prstGeom prst="rect">
            <a:avLst/>
          </a:prstGeom>
          <a:noFill/>
        </p:spPr>
        <p:txBody>
          <a:bodyPr wrap="square">
            <a:spAutoFit/>
          </a:bodyPr>
          <a:lstStyle/>
          <a:p>
            <a:r>
              <a:rPr lang="en-US" sz="1100" i="1" dirty="0">
                <a:hlinkClick r:id="rId4"/>
              </a:rPr>
              <a:t>Wikipedia</a:t>
            </a:r>
            <a:endParaRPr lang="en-US" sz="1100" i="1" dirty="0"/>
          </a:p>
        </p:txBody>
      </p:sp>
      <p:pic>
        <p:nvPicPr>
          <p:cNvPr id="1032" name="Picture 8" descr="Gilfoyle my man - devRant">
            <a:extLst>
              <a:ext uri="{FF2B5EF4-FFF2-40B4-BE49-F238E27FC236}">
                <a16:creationId xmlns:a16="http://schemas.microsoft.com/office/drawing/2014/main" id="{FD01F46B-F3B1-DAC4-2C44-A65EAEAB3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257" y="1322150"/>
            <a:ext cx="9657485" cy="54323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A36C96-30D7-21CA-201F-620AB2EAA42B}"/>
              </a:ext>
            </a:extLst>
          </p:cNvPr>
          <p:cNvSpPr txBox="1"/>
          <p:nvPr/>
        </p:nvSpPr>
        <p:spPr>
          <a:xfrm>
            <a:off x="0" y="6596390"/>
            <a:ext cx="712800" cy="261610"/>
          </a:xfrm>
          <a:prstGeom prst="rect">
            <a:avLst/>
          </a:prstGeom>
          <a:noFill/>
        </p:spPr>
        <p:txBody>
          <a:bodyPr wrap="square">
            <a:spAutoFit/>
          </a:bodyPr>
          <a:lstStyle/>
          <a:p>
            <a:r>
              <a:rPr lang="en-US" sz="1100" i="1" dirty="0">
                <a:hlinkClick r:id="rId6"/>
              </a:rPr>
              <a:t>Dev Rant</a:t>
            </a:r>
            <a:endParaRPr lang="en-US" sz="1100" i="1" dirty="0"/>
          </a:p>
        </p:txBody>
      </p:sp>
    </p:spTree>
    <p:extLst>
      <p:ext uri="{BB962C8B-B14F-4D97-AF65-F5344CB8AC3E}">
        <p14:creationId xmlns:p14="http://schemas.microsoft.com/office/powerpoint/2010/main" val="12015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down)">
                                      <p:cBhvr>
                                        <p:cTn id="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A1B457E-7DC2-4B70-9F1F-249E7193ECEF}"/>
              </a:ext>
            </a:extLst>
          </p:cNvPr>
          <p:cNvGraphicFramePr>
            <a:graphicFrameLocks noGrp="1"/>
          </p:cNvGraphicFramePr>
          <p:nvPr>
            <p:extLst>
              <p:ext uri="{D42A27DB-BD31-4B8C-83A1-F6EECF244321}">
                <p14:modId xmlns:p14="http://schemas.microsoft.com/office/powerpoint/2010/main" val="2207902519"/>
              </p:ext>
            </p:extLst>
          </p:nvPr>
        </p:nvGraphicFramePr>
        <p:xfrm>
          <a:off x="0" y="0"/>
          <a:ext cx="12192001" cy="6858000"/>
        </p:xfrm>
        <a:graphic>
          <a:graphicData uri="http://schemas.openxmlformats.org/drawingml/2006/table">
            <a:tbl>
              <a:tblPr firstRow="1" bandRow="1">
                <a:tableStyleId>{5C22544A-7EE6-4342-B048-85BDC9FD1C3A}</a:tableStyleId>
              </a:tblPr>
              <a:tblGrid>
                <a:gridCol w="7099620">
                  <a:extLst>
                    <a:ext uri="{9D8B030D-6E8A-4147-A177-3AD203B41FA5}">
                      <a16:colId xmlns:a16="http://schemas.microsoft.com/office/drawing/2014/main" val="4204919853"/>
                    </a:ext>
                  </a:extLst>
                </a:gridCol>
                <a:gridCol w="1813771">
                  <a:extLst>
                    <a:ext uri="{9D8B030D-6E8A-4147-A177-3AD203B41FA5}">
                      <a16:colId xmlns:a16="http://schemas.microsoft.com/office/drawing/2014/main" val="251543509"/>
                    </a:ext>
                  </a:extLst>
                </a:gridCol>
                <a:gridCol w="1627213">
                  <a:extLst>
                    <a:ext uri="{9D8B030D-6E8A-4147-A177-3AD203B41FA5}">
                      <a16:colId xmlns:a16="http://schemas.microsoft.com/office/drawing/2014/main" val="3663439166"/>
                    </a:ext>
                  </a:extLst>
                </a:gridCol>
                <a:gridCol w="1651397">
                  <a:extLst>
                    <a:ext uri="{9D8B030D-6E8A-4147-A177-3AD203B41FA5}">
                      <a16:colId xmlns:a16="http://schemas.microsoft.com/office/drawing/2014/main" val="3098355276"/>
                    </a:ext>
                  </a:extLst>
                </a:gridCol>
              </a:tblGrid>
              <a:tr h="886473">
                <a:tc>
                  <a:txBody>
                    <a:bodyPr/>
                    <a:lstStyle/>
                    <a:p>
                      <a:pPr algn="ctr"/>
                      <a:r>
                        <a:rPr lang="en-US" dirty="0"/>
                        <a:t>The “thingy”</a:t>
                      </a:r>
                    </a:p>
                  </a:txBody>
                  <a:tcPr anchor="ctr"/>
                </a:tc>
                <a:tc>
                  <a:txBody>
                    <a:bodyPr/>
                    <a:lstStyle/>
                    <a:p>
                      <a:pPr algn="ctr"/>
                      <a:r>
                        <a:rPr lang="en-US" dirty="0"/>
                        <a:t>Old Era</a:t>
                      </a:r>
                    </a:p>
                  </a:txBody>
                  <a:tcPr anchor="ctr"/>
                </a:tc>
                <a:tc>
                  <a:txBody>
                    <a:bodyPr/>
                    <a:lstStyle/>
                    <a:p>
                      <a:pPr algn="ctr"/>
                      <a:r>
                        <a:rPr lang="en-US" dirty="0"/>
                        <a:t>New Era</a:t>
                      </a:r>
                    </a:p>
                  </a:txBody>
                  <a:tcPr anchor="ctr"/>
                </a:tc>
                <a:tc>
                  <a:txBody>
                    <a:bodyPr/>
                    <a:lstStyle/>
                    <a:p>
                      <a:pPr algn="ctr"/>
                      <a:r>
                        <a:rPr lang="en-US" dirty="0"/>
                        <a:t>“Near” Future</a:t>
                      </a:r>
                    </a:p>
                  </a:txBody>
                  <a:tcPr anchor="ctr"/>
                </a:tc>
                <a:extLst>
                  <a:ext uri="{0D108BD9-81ED-4DB2-BD59-A6C34878D82A}">
                    <a16:rowId xmlns:a16="http://schemas.microsoft.com/office/drawing/2014/main" val="3570362776"/>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683136238"/>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extLst>
                  <a:ext uri="{0D108BD9-81ED-4DB2-BD59-A6C34878D82A}">
                    <a16:rowId xmlns:a16="http://schemas.microsoft.com/office/drawing/2014/main" val="2391006759"/>
                  </a:ext>
                </a:extLst>
              </a:tr>
              <a:tr h="1990509">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88651914"/>
                  </a:ext>
                </a:extLst>
              </a:tr>
            </a:tbl>
          </a:graphicData>
        </a:graphic>
      </p:graphicFrame>
      <p:sp>
        <p:nvSpPr>
          <p:cNvPr id="18" name="TextBox 17">
            <a:extLst>
              <a:ext uri="{FF2B5EF4-FFF2-40B4-BE49-F238E27FC236}">
                <a16:creationId xmlns:a16="http://schemas.microsoft.com/office/drawing/2014/main" id="{1220D111-0A0C-40A1-9293-E27884F2FB98}"/>
              </a:ext>
            </a:extLst>
          </p:cNvPr>
          <p:cNvSpPr txBox="1"/>
          <p:nvPr/>
        </p:nvSpPr>
        <p:spPr>
          <a:xfrm>
            <a:off x="1319274" y="3559374"/>
            <a:ext cx="562975" cy="400110"/>
          </a:xfrm>
          <a:prstGeom prst="rect">
            <a:avLst/>
          </a:prstGeom>
          <a:noFill/>
        </p:spPr>
        <p:txBody>
          <a:bodyPr wrap="none" rtlCol="0">
            <a:spAutoFit/>
          </a:bodyPr>
          <a:lstStyle/>
          <a:p>
            <a:r>
              <a:rPr lang="en-US" sz="2000" dirty="0"/>
              <a:t>Her</a:t>
            </a:r>
          </a:p>
        </p:txBody>
      </p:sp>
      <p:pic>
        <p:nvPicPr>
          <p:cNvPr id="20" name="Picture 12" descr="Spike Jonze's Her: Sci-fi as social criticism - BBC Culture">
            <a:extLst>
              <a:ext uri="{FF2B5EF4-FFF2-40B4-BE49-F238E27FC236}">
                <a16:creationId xmlns:a16="http://schemas.microsoft.com/office/drawing/2014/main" id="{90CE1807-187A-4D33-9C5C-318FF93E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522" y="3043882"/>
            <a:ext cx="2966024" cy="16683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unny Cat Playing Robot Vacuum Cleaner Pet Friendly Smart Vacuum Stock  Photo by ©dina160987.gmail.com 391578654">
            <a:extLst>
              <a:ext uri="{FF2B5EF4-FFF2-40B4-BE49-F238E27FC236}">
                <a16:creationId xmlns:a16="http://schemas.microsoft.com/office/drawing/2014/main" id="{D86C92A2-68FB-4178-A01C-7BEE564B7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771" y="1032804"/>
            <a:ext cx="2973775" cy="16653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6A1C499-40D2-476C-9024-88B4BD35112D}"/>
              </a:ext>
            </a:extLst>
          </p:cNvPr>
          <p:cNvSpPr txBox="1"/>
          <p:nvPr/>
        </p:nvSpPr>
        <p:spPr>
          <a:xfrm>
            <a:off x="673603" y="1665406"/>
            <a:ext cx="1880771" cy="400110"/>
          </a:xfrm>
          <a:prstGeom prst="rect">
            <a:avLst/>
          </a:prstGeom>
          <a:noFill/>
        </p:spPr>
        <p:txBody>
          <a:bodyPr wrap="none" rtlCol="0">
            <a:spAutoFit/>
          </a:bodyPr>
          <a:lstStyle/>
          <a:p>
            <a:r>
              <a:rPr lang="en-US" sz="2000" dirty="0"/>
              <a:t>Vacuum Cleaner</a:t>
            </a:r>
          </a:p>
        </p:txBody>
      </p:sp>
      <p:pic>
        <p:nvPicPr>
          <p:cNvPr id="25" name="Picture 4" descr="C-3PO, from Return of the Jedi | National Museum of American History">
            <a:extLst>
              <a:ext uri="{FF2B5EF4-FFF2-40B4-BE49-F238E27FC236}">
                <a16:creationId xmlns:a16="http://schemas.microsoft.com/office/drawing/2014/main" id="{A3F5DEB8-6BC4-493F-A1BD-86C69006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805" y="4950941"/>
            <a:ext cx="1357441" cy="18099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06DF4EB-DD3D-4470-BB3F-1073BFEA9FBA}"/>
              </a:ext>
            </a:extLst>
          </p:cNvPr>
          <p:cNvSpPr txBox="1"/>
          <p:nvPr/>
        </p:nvSpPr>
        <p:spPr>
          <a:xfrm>
            <a:off x="727632" y="5671236"/>
            <a:ext cx="1463862" cy="400110"/>
          </a:xfrm>
          <a:prstGeom prst="rect">
            <a:avLst/>
          </a:prstGeom>
          <a:noFill/>
        </p:spPr>
        <p:txBody>
          <a:bodyPr wrap="none" rtlCol="0">
            <a:spAutoFit/>
          </a:bodyPr>
          <a:lstStyle/>
          <a:p>
            <a:r>
              <a:rPr lang="en-US" sz="2000" dirty="0"/>
              <a:t>3PO &amp; R2D2</a:t>
            </a:r>
          </a:p>
        </p:txBody>
      </p:sp>
      <p:sp>
        <p:nvSpPr>
          <p:cNvPr id="5" name="Plus Sign 4">
            <a:extLst>
              <a:ext uri="{FF2B5EF4-FFF2-40B4-BE49-F238E27FC236}">
                <a16:creationId xmlns:a16="http://schemas.microsoft.com/office/drawing/2014/main" id="{47A640D8-1B93-4EC6-BB31-5BBD8FB08531}"/>
              </a:ext>
            </a:extLst>
          </p:cNvPr>
          <p:cNvSpPr/>
          <p:nvPr/>
        </p:nvSpPr>
        <p:spPr>
          <a:xfrm>
            <a:off x="7721914" y="1437769"/>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9FDC4597-7561-401B-9CCC-04BFB3641CEB}"/>
              </a:ext>
            </a:extLst>
          </p:cNvPr>
          <p:cNvSpPr/>
          <p:nvPr/>
        </p:nvSpPr>
        <p:spPr>
          <a:xfrm>
            <a:off x="7721914" y="339882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Plus Sign 32">
            <a:extLst>
              <a:ext uri="{FF2B5EF4-FFF2-40B4-BE49-F238E27FC236}">
                <a16:creationId xmlns:a16="http://schemas.microsoft.com/office/drawing/2014/main" id="{C8A5F133-EE50-4A57-84DA-271A5F93947A}"/>
              </a:ext>
            </a:extLst>
          </p:cNvPr>
          <p:cNvSpPr/>
          <p:nvPr/>
        </p:nvSpPr>
        <p:spPr>
          <a:xfrm>
            <a:off x="7721914" y="558366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C28330D5-F971-487F-9657-33B737B575FB}"/>
              </a:ext>
            </a:extLst>
          </p:cNvPr>
          <p:cNvSpPr/>
          <p:nvPr/>
        </p:nvSpPr>
        <p:spPr>
          <a:xfrm>
            <a:off x="9264821" y="1437769"/>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Plus Sign 34">
            <a:extLst>
              <a:ext uri="{FF2B5EF4-FFF2-40B4-BE49-F238E27FC236}">
                <a16:creationId xmlns:a16="http://schemas.microsoft.com/office/drawing/2014/main" id="{76DC9BFC-2553-40BF-9668-78AD3B74393C}"/>
              </a:ext>
            </a:extLst>
          </p:cNvPr>
          <p:cNvSpPr/>
          <p:nvPr/>
        </p:nvSpPr>
        <p:spPr>
          <a:xfrm>
            <a:off x="9343080" y="3398821"/>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Plus Sign 35">
            <a:extLst>
              <a:ext uri="{FF2B5EF4-FFF2-40B4-BE49-F238E27FC236}">
                <a16:creationId xmlns:a16="http://schemas.microsoft.com/office/drawing/2014/main" id="{FD49BBF2-EFCA-47F4-A40D-61CBE54BD47E}"/>
              </a:ext>
            </a:extLst>
          </p:cNvPr>
          <p:cNvSpPr/>
          <p:nvPr/>
        </p:nvSpPr>
        <p:spPr>
          <a:xfrm>
            <a:off x="9343080" y="5587109"/>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Minus Sign 36">
            <a:extLst>
              <a:ext uri="{FF2B5EF4-FFF2-40B4-BE49-F238E27FC236}">
                <a16:creationId xmlns:a16="http://schemas.microsoft.com/office/drawing/2014/main" id="{4095B640-5E46-4969-8A31-A62A73A26D34}"/>
              </a:ext>
            </a:extLst>
          </p:cNvPr>
          <p:cNvSpPr/>
          <p:nvPr/>
        </p:nvSpPr>
        <p:spPr>
          <a:xfrm>
            <a:off x="10964247" y="1439199"/>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Minus Sign 37">
            <a:extLst>
              <a:ext uri="{FF2B5EF4-FFF2-40B4-BE49-F238E27FC236}">
                <a16:creationId xmlns:a16="http://schemas.microsoft.com/office/drawing/2014/main" id="{30349912-28B6-49C7-A721-DDAFC5574D22}"/>
              </a:ext>
            </a:extLst>
          </p:cNvPr>
          <p:cNvSpPr/>
          <p:nvPr/>
        </p:nvSpPr>
        <p:spPr>
          <a:xfrm>
            <a:off x="10964246" y="3398822"/>
            <a:ext cx="848497" cy="721217"/>
          </a:xfrm>
          <a:prstGeom prst="mathMinus">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Plus Sign 38">
            <a:extLst>
              <a:ext uri="{FF2B5EF4-FFF2-40B4-BE49-F238E27FC236}">
                <a16:creationId xmlns:a16="http://schemas.microsoft.com/office/drawing/2014/main" id="{3D8E76E6-8718-4C1A-B5F1-6C3EB39B859C}"/>
              </a:ext>
            </a:extLst>
          </p:cNvPr>
          <p:cNvSpPr/>
          <p:nvPr/>
        </p:nvSpPr>
        <p:spPr>
          <a:xfrm>
            <a:off x="11042505" y="5583662"/>
            <a:ext cx="691978" cy="721217"/>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68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7CC5C7-F2C8-4CAD-BD78-9D3542ADDD40}"/>
              </a:ext>
            </a:extLst>
          </p:cNvPr>
          <p:cNvSpPr>
            <a:spLocks noGrp="1"/>
          </p:cNvSpPr>
          <p:nvPr>
            <p:ph type="title"/>
          </p:nvPr>
        </p:nvSpPr>
        <p:spPr>
          <a:xfrm>
            <a:off x="838200" y="365125"/>
            <a:ext cx="10515600" cy="1325563"/>
          </a:xfrm>
        </p:spPr>
        <p:txBody>
          <a:bodyPr/>
          <a:lstStyle/>
          <a:p>
            <a:r>
              <a:rPr lang="en-US" dirty="0"/>
              <a:t>AI is a system</a:t>
            </a:r>
          </a:p>
        </p:txBody>
      </p:sp>
      <p:pic>
        <p:nvPicPr>
          <p:cNvPr id="3074" name="Picture 2" descr="System - Wikipedia">
            <a:extLst>
              <a:ext uri="{FF2B5EF4-FFF2-40B4-BE49-F238E27FC236}">
                <a16:creationId xmlns:a16="http://schemas.microsoft.com/office/drawing/2014/main" id="{0014F4BA-3E91-44EF-A278-4ABA1233B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84" y="3196911"/>
            <a:ext cx="24003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Curved 2">
            <a:extLst>
              <a:ext uri="{FF2B5EF4-FFF2-40B4-BE49-F238E27FC236}">
                <a16:creationId xmlns:a16="http://schemas.microsoft.com/office/drawing/2014/main" id="{A573CB3B-35A4-46D1-82C9-79F878A45284}"/>
              </a:ext>
            </a:extLst>
          </p:cNvPr>
          <p:cNvCxnSpPr>
            <a:cxnSpLocks/>
            <a:endCxn id="6" idx="1"/>
          </p:cNvCxnSpPr>
          <p:nvPr/>
        </p:nvCxnSpPr>
        <p:spPr>
          <a:xfrm flipV="1">
            <a:off x="3979333" y="626763"/>
            <a:ext cx="363402" cy="32997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004532A-C860-4933-AF00-EAB2877C8BFB}"/>
              </a:ext>
            </a:extLst>
          </p:cNvPr>
          <p:cNvSpPr txBox="1"/>
          <p:nvPr/>
        </p:nvSpPr>
        <p:spPr>
          <a:xfrm>
            <a:off x="4342735" y="442097"/>
            <a:ext cx="2058064" cy="369332"/>
          </a:xfrm>
          <a:prstGeom prst="rect">
            <a:avLst/>
          </a:prstGeom>
          <a:noFill/>
        </p:spPr>
        <p:txBody>
          <a:bodyPr wrap="none" rtlCol="0">
            <a:spAutoFit/>
          </a:bodyPr>
          <a:lstStyle/>
          <a:p>
            <a:r>
              <a:rPr lang="en-US" dirty="0"/>
              <a:t>like everything else!</a:t>
            </a:r>
          </a:p>
        </p:txBody>
      </p:sp>
      <p:sp>
        <p:nvSpPr>
          <p:cNvPr id="8" name="TextBox 7">
            <a:extLst>
              <a:ext uri="{FF2B5EF4-FFF2-40B4-BE49-F238E27FC236}">
                <a16:creationId xmlns:a16="http://schemas.microsoft.com/office/drawing/2014/main" id="{A17362B5-36AB-4F5F-8A32-B0809537FC01}"/>
              </a:ext>
            </a:extLst>
          </p:cNvPr>
          <p:cNvSpPr txBox="1"/>
          <p:nvPr/>
        </p:nvSpPr>
        <p:spPr>
          <a:xfrm>
            <a:off x="1110794" y="4971106"/>
            <a:ext cx="1029613" cy="261610"/>
          </a:xfrm>
          <a:prstGeom prst="rect">
            <a:avLst/>
          </a:prstGeom>
          <a:noFill/>
        </p:spPr>
        <p:txBody>
          <a:bodyPr wrap="square">
            <a:spAutoFit/>
          </a:bodyPr>
          <a:lstStyle/>
          <a:p>
            <a:r>
              <a:rPr lang="en-US" sz="1100" i="1" dirty="0">
                <a:hlinkClick r:id="rId4"/>
              </a:rPr>
              <a:t>wikipedia.com</a:t>
            </a:r>
            <a:endParaRPr lang="en-US" sz="1100" i="1" dirty="0"/>
          </a:p>
        </p:txBody>
      </p:sp>
      <p:sp>
        <p:nvSpPr>
          <p:cNvPr id="10" name="Freeform: Shape 9">
            <a:extLst>
              <a:ext uri="{FF2B5EF4-FFF2-40B4-BE49-F238E27FC236}">
                <a16:creationId xmlns:a16="http://schemas.microsoft.com/office/drawing/2014/main" id="{4E89C25B-51A7-42C2-AA7B-36265BFF0725}"/>
              </a:ext>
            </a:extLst>
          </p:cNvPr>
          <p:cNvSpPr/>
          <p:nvPr/>
        </p:nvSpPr>
        <p:spPr>
          <a:xfrm>
            <a:off x="1591734" y="1220003"/>
            <a:ext cx="1219200" cy="536087"/>
          </a:xfrm>
          <a:custGeom>
            <a:avLst/>
            <a:gdLst>
              <a:gd name="connsiteX0" fmla="*/ 0 w 1219200"/>
              <a:gd name="connsiteY0" fmla="*/ 406413 h 536087"/>
              <a:gd name="connsiteX1" fmla="*/ 143933 w 1219200"/>
              <a:gd name="connsiteY1" fmla="*/ 491080 h 536087"/>
              <a:gd name="connsiteX2" fmla="*/ 719666 w 1219200"/>
              <a:gd name="connsiteY2" fmla="*/ 13 h 536087"/>
              <a:gd name="connsiteX3" fmla="*/ 1032933 w 1219200"/>
              <a:gd name="connsiteY3" fmla="*/ 508013 h 536087"/>
              <a:gd name="connsiteX4" fmla="*/ 1219200 w 1219200"/>
              <a:gd name="connsiteY4" fmla="*/ 474146 h 536087"/>
              <a:gd name="connsiteX5" fmla="*/ 1219200 w 1219200"/>
              <a:gd name="connsiteY5" fmla="*/ 474146 h 53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536087">
                <a:moveTo>
                  <a:pt x="0" y="406413"/>
                </a:moveTo>
                <a:cubicBezTo>
                  <a:pt x="11994" y="482613"/>
                  <a:pt x="23989" y="558813"/>
                  <a:pt x="143933" y="491080"/>
                </a:cubicBezTo>
                <a:cubicBezTo>
                  <a:pt x="263877" y="423347"/>
                  <a:pt x="571499" y="-2809"/>
                  <a:pt x="719666" y="13"/>
                </a:cubicBezTo>
                <a:cubicBezTo>
                  <a:pt x="867833" y="2835"/>
                  <a:pt x="949677" y="428991"/>
                  <a:pt x="1032933" y="508013"/>
                </a:cubicBezTo>
                <a:cubicBezTo>
                  <a:pt x="1116189" y="587035"/>
                  <a:pt x="1219200" y="474146"/>
                  <a:pt x="1219200" y="474146"/>
                </a:cubicBezTo>
                <a:lnTo>
                  <a:pt x="1219200" y="474146"/>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dirty="0">
              <a:ln w="57150">
                <a:solidFill>
                  <a:schemeClr val="tx1"/>
                </a:solidFill>
                <a:prstDash val="dash"/>
              </a:ln>
              <a:solidFill>
                <a:schemeClr val="accent6"/>
              </a:solidFill>
            </a:endParaRPr>
          </a:p>
        </p:txBody>
      </p:sp>
      <p:sp>
        <p:nvSpPr>
          <p:cNvPr id="11" name="TextBox 10">
            <a:extLst>
              <a:ext uri="{FF2B5EF4-FFF2-40B4-BE49-F238E27FC236}">
                <a16:creationId xmlns:a16="http://schemas.microsoft.com/office/drawing/2014/main" id="{5B283C52-9777-4EFE-8DC7-005A4F0127CD}"/>
              </a:ext>
            </a:extLst>
          </p:cNvPr>
          <p:cNvSpPr txBox="1"/>
          <p:nvPr/>
        </p:nvSpPr>
        <p:spPr>
          <a:xfrm>
            <a:off x="1674587" y="1559883"/>
            <a:ext cx="1053494" cy="523220"/>
          </a:xfrm>
          <a:prstGeom prst="rect">
            <a:avLst/>
          </a:prstGeom>
          <a:noFill/>
        </p:spPr>
        <p:txBody>
          <a:bodyPr wrap="none" rtlCol="0">
            <a:spAutoFit/>
          </a:bodyPr>
          <a:lstStyle/>
          <a:p>
            <a:r>
              <a:rPr lang="en-US" sz="2800" dirty="0"/>
              <a:t>Smart</a:t>
            </a:r>
          </a:p>
        </p:txBody>
      </p:sp>
      <p:sp>
        <p:nvSpPr>
          <p:cNvPr id="13" name="TextBox 12">
            <a:extLst>
              <a:ext uri="{FF2B5EF4-FFF2-40B4-BE49-F238E27FC236}">
                <a16:creationId xmlns:a16="http://schemas.microsoft.com/office/drawing/2014/main" id="{8EADE8B3-04FD-46AD-991C-06CDE45FA8F0}"/>
              </a:ext>
            </a:extLst>
          </p:cNvPr>
          <p:cNvSpPr txBox="1"/>
          <p:nvPr/>
        </p:nvSpPr>
        <p:spPr>
          <a:xfrm>
            <a:off x="4767032" y="1250323"/>
            <a:ext cx="891591" cy="369332"/>
          </a:xfrm>
          <a:prstGeom prst="rect">
            <a:avLst/>
          </a:prstGeom>
          <a:noFill/>
        </p:spPr>
        <p:txBody>
          <a:bodyPr wrap="none" rtlCol="0">
            <a:spAutoFit/>
          </a:bodyPr>
          <a:lstStyle/>
          <a:p>
            <a:r>
              <a:rPr lang="en-US" dirty="0"/>
              <a:t>Science</a:t>
            </a:r>
          </a:p>
        </p:txBody>
      </p:sp>
      <p:sp>
        <p:nvSpPr>
          <p:cNvPr id="15" name="TextBox 14">
            <a:extLst>
              <a:ext uri="{FF2B5EF4-FFF2-40B4-BE49-F238E27FC236}">
                <a16:creationId xmlns:a16="http://schemas.microsoft.com/office/drawing/2014/main" id="{39B58B1E-CBA2-4067-8B01-61CBA4406A3E}"/>
              </a:ext>
            </a:extLst>
          </p:cNvPr>
          <p:cNvSpPr txBox="1"/>
          <p:nvPr/>
        </p:nvSpPr>
        <p:spPr>
          <a:xfrm>
            <a:off x="8552980" y="1250323"/>
            <a:ext cx="1242969" cy="369332"/>
          </a:xfrm>
          <a:prstGeom prst="rect">
            <a:avLst/>
          </a:prstGeom>
          <a:noFill/>
        </p:spPr>
        <p:txBody>
          <a:bodyPr wrap="none" rtlCol="0">
            <a:spAutoFit/>
          </a:bodyPr>
          <a:lstStyle/>
          <a:p>
            <a:r>
              <a:rPr lang="en-US" dirty="0"/>
              <a:t>Technology</a:t>
            </a:r>
          </a:p>
        </p:txBody>
      </p:sp>
      <p:sp>
        <p:nvSpPr>
          <p:cNvPr id="16" name="TextBox 15">
            <a:extLst>
              <a:ext uri="{FF2B5EF4-FFF2-40B4-BE49-F238E27FC236}">
                <a16:creationId xmlns:a16="http://schemas.microsoft.com/office/drawing/2014/main" id="{3B5B0271-E8B5-4F15-9D7C-C0D4E9DDFECD}"/>
              </a:ext>
            </a:extLst>
          </p:cNvPr>
          <p:cNvSpPr txBox="1"/>
          <p:nvPr/>
        </p:nvSpPr>
        <p:spPr>
          <a:xfrm>
            <a:off x="4610003" y="4133124"/>
            <a:ext cx="1205651" cy="369332"/>
          </a:xfrm>
          <a:prstGeom prst="rect">
            <a:avLst/>
          </a:prstGeom>
          <a:noFill/>
        </p:spPr>
        <p:txBody>
          <a:bodyPr wrap="none" rtlCol="0">
            <a:spAutoFit/>
          </a:bodyPr>
          <a:lstStyle/>
          <a:p>
            <a:r>
              <a:rPr lang="en-US" dirty="0"/>
              <a:t>Healthcare</a:t>
            </a:r>
          </a:p>
        </p:txBody>
      </p:sp>
      <p:sp>
        <p:nvSpPr>
          <p:cNvPr id="17" name="TextBox 16">
            <a:extLst>
              <a:ext uri="{FF2B5EF4-FFF2-40B4-BE49-F238E27FC236}">
                <a16:creationId xmlns:a16="http://schemas.microsoft.com/office/drawing/2014/main" id="{859B2EE6-B69F-437A-8604-69F7960578E6}"/>
              </a:ext>
            </a:extLst>
          </p:cNvPr>
          <p:cNvSpPr txBox="1"/>
          <p:nvPr/>
        </p:nvSpPr>
        <p:spPr>
          <a:xfrm>
            <a:off x="8668212" y="3920214"/>
            <a:ext cx="1114985" cy="369332"/>
          </a:xfrm>
          <a:prstGeom prst="rect">
            <a:avLst/>
          </a:prstGeom>
          <a:noFill/>
        </p:spPr>
        <p:txBody>
          <a:bodyPr wrap="none" rtlCol="0">
            <a:spAutoFit/>
          </a:bodyPr>
          <a:lstStyle/>
          <a:p>
            <a:r>
              <a:rPr lang="en-US" dirty="0"/>
              <a:t>Education</a:t>
            </a:r>
          </a:p>
        </p:txBody>
      </p:sp>
      <p:grpSp>
        <p:nvGrpSpPr>
          <p:cNvPr id="18" name="Group 17">
            <a:extLst>
              <a:ext uri="{FF2B5EF4-FFF2-40B4-BE49-F238E27FC236}">
                <a16:creationId xmlns:a16="http://schemas.microsoft.com/office/drawing/2014/main" id="{2720812A-17D9-439A-9966-81677EE97CF7}"/>
              </a:ext>
            </a:extLst>
          </p:cNvPr>
          <p:cNvGrpSpPr/>
          <p:nvPr/>
        </p:nvGrpSpPr>
        <p:grpSpPr>
          <a:xfrm>
            <a:off x="3207297" y="1690688"/>
            <a:ext cx="4011068" cy="2442436"/>
            <a:chOff x="6096000" y="954990"/>
            <a:chExt cx="4011068" cy="2442436"/>
          </a:xfrm>
        </p:grpSpPr>
        <p:pic>
          <p:nvPicPr>
            <p:cNvPr id="1026" name="Picture 2">
              <a:extLst>
                <a:ext uri="{FF2B5EF4-FFF2-40B4-BE49-F238E27FC236}">
                  <a16:creationId xmlns:a16="http://schemas.microsoft.com/office/drawing/2014/main" id="{BE320D55-DE17-4A46-B098-69CDCEE4E62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54990"/>
              <a:ext cx="4011068" cy="225622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2BE6266-0B2B-4011-95C3-57CD52BC534E}"/>
                </a:ext>
              </a:extLst>
            </p:cNvPr>
            <p:cNvSpPr txBox="1"/>
            <p:nvPr/>
          </p:nvSpPr>
          <p:spPr>
            <a:xfrm>
              <a:off x="7586727" y="3135816"/>
              <a:ext cx="1205651" cy="261610"/>
            </a:xfrm>
            <a:prstGeom prst="rect">
              <a:avLst/>
            </a:prstGeom>
            <a:noFill/>
          </p:spPr>
          <p:txBody>
            <a:bodyPr wrap="square">
              <a:spAutoFit/>
            </a:bodyPr>
            <a:lstStyle/>
            <a:p>
              <a:r>
                <a:rPr lang="en-US" sz="1100" i="1" dirty="0">
                  <a:hlinkClick r:id="rId6"/>
                </a:rPr>
                <a:t>Google DeepMind</a:t>
              </a:r>
              <a:endParaRPr lang="en-US" sz="1100" i="1" dirty="0"/>
            </a:p>
          </p:txBody>
        </p:sp>
      </p:grpSp>
      <p:grpSp>
        <p:nvGrpSpPr>
          <p:cNvPr id="19" name="Group 18">
            <a:extLst>
              <a:ext uri="{FF2B5EF4-FFF2-40B4-BE49-F238E27FC236}">
                <a16:creationId xmlns:a16="http://schemas.microsoft.com/office/drawing/2014/main" id="{F9A117EF-C947-418D-AD87-1DFAAA4AB150}"/>
              </a:ext>
            </a:extLst>
          </p:cNvPr>
          <p:cNvGrpSpPr/>
          <p:nvPr/>
        </p:nvGrpSpPr>
        <p:grpSpPr>
          <a:xfrm>
            <a:off x="3979333" y="4445521"/>
            <a:ext cx="2466998" cy="2412479"/>
            <a:chOff x="6547228" y="3752141"/>
            <a:chExt cx="2466998" cy="2412479"/>
          </a:xfrm>
        </p:grpSpPr>
        <p:pic>
          <p:nvPicPr>
            <p:cNvPr id="1028" name="Picture 4" descr="AI-Based, 3D Total Hip Replacement Solution by RSIP Vision">
              <a:extLst>
                <a:ext uri="{FF2B5EF4-FFF2-40B4-BE49-F238E27FC236}">
                  <a16:creationId xmlns:a16="http://schemas.microsoft.com/office/drawing/2014/main" id="{FE1ED50F-7B9F-4B66-9FB7-7A5567DACF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7228" y="3752141"/>
              <a:ext cx="2466998" cy="2180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227A6A4-E9D2-4159-B385-E4387FB5C7BB}"/>
                </a:ext>
              </a:extLst>
            </p:cNvPr>
            <p:cNvSpPr txBox="1"/>
            <p:nvPr/>
          </p:nvSpPr>
          <p:spPr>
            <a:xfrm>
              <a:off x="7441569" y="5903010"/>
              <a:ext cx="678308" cy="261610"/>
            </a:xfrm>
            <a:prstGeom prst="rect">
              <a:avLst/>
            </a:prstGeom>
            <a:noFill/>
          </p:spPr>
          <p:txBody>
            <a:bodyPr wrap="square">
              <a:spAutoFit/>
            </a:bodyPr>
            <a:lstStyle/>
            <a:p>
              <a:r>
                <a:rPr lang="en-US" sz="1100" i="1" dirty="0">
                  <a:hlinkClick r:id="rId8"/>
                </a:rPr>
                <a:t>TU Delft</a:t>
              </a:r>
              <a:endParaRPr lang="en-US" sz="1100" i="1" dirty="0"/>
            </a:p>
          </p:txBody>
        </p:sp>
      </p:grpSp>
      <p:pic>
        <p:nvPicPr>
          <p:cNvPr id="1032" name="Picture 8" descr="Semantic Segmentation: A Complete Guide – Towards AI">
            <a:extLst>
              <a:ext uri="{FF2B5EF4-FFF2-40B4-BE49-F238E27FC236}">
                <a16:creationId xmlns:a16="http://schemas.microsoft.com/office/drawing/2014/main" id="{F0BA16CA-E830-4DA0-9865-BE6BD39F60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6932" y="1570354"/>
            <a:ext cx="2795066" cy="217686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7747C0F-B460-BFB9-53E9-72A35AA8E13A}"/>
              </a:ext>
            </a:extLst>
          </p:cNvPr>
          <p:cNvGrpSpPr/>
          <p:nvPr/>
        </p:nvGrpSpPr>
        <p:grpSpPr>
          <a:xfrm>
            <a:off x="7218364" y="4232611"/>
            <a:ext cx="4014679" cy="2509041"/>
            <a:chOff x="7218364" y="4232611"/>
            <a:chExt cx="4014679" cy="2509041"/>
          </a:xfrm>
        </p:grpSpPr>
        <p:pic>
          <p:nvPicPr>
            <p:cNvPr id="1034" name="Picture 10" descr="Sequence 02">
              <a:extLst>
                <a:ext uri="{FF2B5EF4-FFF2-40B4-BE49-F238E27FC236}">
                  <a16:creationId xmlns:a16="http://schemas.microsoft.com/office/drawing/2014/main" id="{5865D24A-D9B4-433B-9F18-7DCCCC1CBDBC}"/>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218364" y="4232611"/>
              <a:ext cx="4014679" cy="226026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D27D5E2-E597-4C56-ADFF-1D6909ED3C76}"/>
                </a:ext>
              </a:extLst>
            </p:cNvPr>
            <p:cNvSpPr txBox="1"/>
            <p:nvPr/>
          </p:nvSpPr>
          <p:spPr>
            <a:xfrm>
              <a:off x="8710896" y="6480042"/>
              <a:ext cx="1114985" cy="261610"/>
            </a:xfrm>
            <a:prstGeom prst="rect">
              <a:avLst/>
            </a:prstGeom>
            <a:noFill/>
          </p:spPr>
          <p:txBody>
            <a:bodyPr wrap="square">
              <a:spAutoFit/>
            </a:bodyPr>
            <a:lstStyle/>
            <a:p>
              <a:r>
                <a:rPr lang="en-US" sz="1100" i="1" dirty="0">
                  <a:hlinkClick r:id="rId11"/>
                </a:rPr>
                <a:t>Meta Research</a:t>
              </a:r>
              <a:endParaRPr lang="en-US" sz="1100" i="1" dirty="0"/>
            </a:p>
          </p:txBody>
        </p:sp>
      </p:grpSp>
    </p:spTree>
    <p:extLst>
      <p:ext uri="{BB962C8B-B14F-4D97-AF65-F5344CB8AC3E}">
        <p14:creationId xmlns:p14="http://schemas.microsoft.com/office/powerpoint/2010/main" val="399937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p:bldP spid="13"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15EC-9AC4-4685-B214-41663F943842}"/>
              </a:ext>
            </a:extLst>
          </p:cNvPr>
          <p:cNvSpPr>
            <a:spLocks noGrp="1"/>
          </p:cNvSpPr>
          <p:nvPr>
            <p:ph type="title"/>
          </p:nvPr>
        </p:nvSpPr>
        <p:spPr/>
        <p:txBody>
          <a:bodyPr/>
          <a:lstStyle/>
          <a:p>
            <a:r>
              <a:rPr lang="en-US" dirty="0"/>
              <a:t>The bad side?</a:t>
            </a:r>
          </a:p>
        </p:txBody>
      </p:sp>
      <p:sp>
        <p:nvSpPr>
          <p:cNvPr id="3" name="Content Placeholder 2">
            <a:extLst>
              <a:ext uri="{FF2B5EF4-FFF2-40B4-BE49-F238E27FC236}">
                <a16:creationId xmlns:a16="http://schemas.microsoft.com/office/drawing/2014/main" id="{0C85A5FE-8CBC-4A07-8CE2-E643FBA50253}"/>
              </a:ext>
            </a:extLst>
          </p:cNvPr>
          <p:cNvSpPr>
            <a:spLocks noGrp="1"/>
          </p:cNvSpPr>
          <p:nvPr>
            <p:ph idx="1"/>
          </p:nvPr>
        </p:nvSpPr>
        <p:spPr/>
        <p:txBody>
          <a:bodyPr/>
          <a:lstStyle/>
          <a:p>
            <a:r>
              <a:rPr lang="en-US" dirty="0"/>
              <a:t>Bias</a:t>
            </a:r>
          </a:p>
          <a:p>
            <a:endParaRPr lang="en-US" dirty="0"/>
          </a:p>
          <a:p>
            <a:r>
              <a:rPr lang="en-US" dirty="0"/>
              <a:t>Privacy</a:t>
            </a:r>
          </a:p>
          <a:p>
            <a:endParaRPr lang="en-US" dirty="0"/>
          </a:p>
          <a:p>
            <a:r>
              <a:rPr lang="en-US" dirty="0"/>
              <a:t>Ownership</a:t>
            </a:r>
          </a:p>
          <a:p>
            <a:endParaRPr lang="en-US" dirty="0"/>
          </a:p>
          <a:p>
            <a:r>
              <a:rPr lang="en-US" dirty="0"/>
              <a:t>Job Replacement</a:t>
            </a:r>
          </a:p>
        </p:txBody>
      </p:sp>
      <p:pic>
        <p:nvPicPr>
          <p:cNvPr id="8" name="Picture 7">
            <a:extLst>
              <a:ext uri="{FF2B5EF4-FFF2-40B4-BE49-F238E27FC236}">
                <a16:creationId xmlns:a16="http://schemas.microsoft.com/office/drawing/2014/main" id="{4C4F06F2-4B34-4458-8D8C-8293735D69F2}"/>
              </a:ext>
            </a:extLst>
          </p:cNvPr>
          <p:cNvPicPr>
            <a:picLocks noChangeAspect="1"/>
          </p:cNvPicPr>
          <p:nvPr/>
        </p:nvPicPr>
        <p:blipFill rotWithShape="1">
          <a:blip r:embed="rId2"/>
          <a:srcRect l="13971" t="27468" r="15598" b="18977"/>
          <a:stretch/>
        </p:blipFill>
        <p:spPr>
          <a:xfrm>
            <a:off x="7642992" y="4670709"/>
            <a:ext cx="1256626" cy="1337734"/>
          </a:xfrm>
          <a:prstGeom prst="rect">
            <a:avLst/>
          </a:prstGeom>
        </p:spPr>
      </p:pic>
      <p:sp>
        <p:nvSpPr>
          <p:cNvPr id="10" name="TextBox 9">
            <a:extLst>
              <a:ext uri="{FF2B5EF4-FFF2-40B4-BE49-F238E27FC236}">
                <a16:creationId xmlns:a16="http://schemas.microsoft.com/office/drawing/2014/main" id="{61791D7B-EB1C-4444-80CC-3266CC112525}"/>
              </a:ext>
            </a:extLst>
          </p:cNvPr>
          <p:cNvSpPr txBox="1"/>
          <p:nvPr/>
        </p:nvSpPr>
        <p:spPr>
          <a:xfrm>
            <a:off x="0" y="6611779"/>
            <a:ext cx="2982097" cy="246221"/>
          </a:xfrm>
          <a:prstGeom prst="rect">
            <a:avLst/>
          </a:prstGeom>
          <a:noFill/>
        </p:spPr>
        <p:txBody>
          <a:bodyPr wrap="square">
            <a:spAutoFit/>
          </a:bodyPr>
          <a:lstStyle/>
          <a:p>
            <a:r>
              <a:rPr lang="en-US" sz="1000" i="1" dirty="0"/>
              <a:t>Images courtesy of </a:t>
            </a:r>
            <a:r>
              <a:rPr lang="en-US" sz="1000" i="1" dirty="0">
                <a:hlinkClick r:id="rId3"/>
              </a:rPr>
              <a:t>Daily Mail</a:t>
            </a:r>
            <a:endParaRPr lang="en-US" sz="1000" i="1" dirty="0"/>
          </a:p>
        </p:txBody>
      </p:sp>
      <p:pic>
        <p:nvPicPr>
          <p:cNvPr id="12" name="Picture 11">
            <a:extLst>
              <a:ext uri="{FF2B5EF4-FFF2-40B4-BE49-F238E27FC236}">
                <a16:creationId xmlns:a16="http://schemas.microsoft.com/office/drawing/2014/main" id="{30CE3EE5-0BA1-44D3-90A0-0CD30523B446}"/>
              </a:ext>
            </a:extLst>
          </p:cNvPr>
          <p:cNvPicPr>
            <a:picLocks noChangeAspect="1"/>
          </p:cNvPicPr>
          <p:nvPr/>
        </p:nvPicPr>
        <p:blipFill rotWithShape="1">
          <a:blip r:embed="rId4"/>
          <a:srcRect l="12537" t="33232" r="14229" b="13213"/>
          <a:stretch/>
        </p:blipFill>
        <p:spPr>
          <a:xfrm>
            <a:off x="5795049" y="2471868"/>
            <a:ext cx="1256627" cy="1337734"/>
          </a:xfrm>
          <a:prstGeom prst="rect">
            <a:avLst/>
          </a:prstGeom>
        </p:spPr>
      </p:pic>
      <p:pic>
        <p:nvPicPr>
          <p:cNvPr id="15" name="Picture 14">
            <a:extLst>
              <a:ext uri="{FF2B5EF4-FFF2-40B4-BE49-F238E27FC236}">
                <a16:creationId xmlns:a16="http://schemas.microsoft.com/office/drawing/2014/main" id="{EFB5F2A2-D58F-45F2-8A49-AA1EF9EB989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11057" t="34439" r="10983" b="12006"/>
          <a:stretch/>
        </p:blipFill>
        <p:spPr>
          <a:xfrm>
            <a:off x="8707580" y="2471868"/>
            <a:ext cx="1337735" cy="1337734"/>
          </a:xfrm>
          <a:prstGeom prst="rect">
            <a:avLst/>
          </a:prstGeom>
        </p:spPr>
      </p:pic>
      <p:sp>
        <p:nvSpPr>
          <p:cNvPr id="16" name="TextBox 15">
            <a:extLst>
              <a:ext uri="{FF2B5EF4-FFF2-40B4-BE49-F238E27FC236}">
                <a16:creationId xmlns:a16="http://schemas.microsoft.com/office/drawing/2014/main" id="{9AD1E8F1-51D8-4D47-BE27-C86A2A174CFB}"/>
              </a:ext>
            </a:extLst>
          </p:cNvPr>
          <p:cNvSpPr txBox="1"/>
          <p:nvPr/>
        </p:nvSpPr>
        <p:spPr>
          <a:xfrm>
            <a:off x="6796625" y="6008443"/>
            <a:ext cx="3175293" cy="369332"/>
          </a:xfrm>
          <a:prstGeom prst="rect">
            <a:avLst/>
          </a:prstGeom>
          <a:noFill/>
        </p:spPr>
        <p:txBody>
          <a:bodyPr wrap="none" rtlCol="0">
            <a:spAutoFit/>
          </a:bodyPr>
          <a:lstStyle/>
          <a:p>
            <a:r>
              <a:rPr lang="en-US" dirty="0"/>
              <a:t>Average face of Chinese woman</a:t>
            </a:r>
          </a:p>
        </p:txBody>
      </p:sp>
      <p:sp>
        <p:nvSpPr>
          <p:cNvPr id="17" name="TextBox 16">
            <a:extLst>
              <a:ext uri="{FF2B5EF4-FFF2-40B4-BE49-F238E27FC236}">
                <a16:creationId xmlns:a16="http://schemas.microsoft.com/office/drawing/2014/main" id="{072D1DA7-EB96-4AE2-A34D-C02FBB1850C1}"/>
              </a:ext>
            </a:extLst>
          </p:cNvPr>
          <p:cNvSpPr txBox="1"/>
          <p:nvPr/>
        </p:nvSpPr>
        <p:spPr>
          <a:xfrm>
            <a:off x="5354800" y="3841894"/>
            <a:ext cx="2137124" cy="369332"/>
          </a:xfrm>
          <a:prstGeom prst="rect">
            <a:avLst/>
          </a:prstGeom>
          <a:noFill/>
        </p:spPr>
        <p:txBody>
          <a:bodyPr wrap="none" rtlCol="0">
            <a:spAutoFit/>
          </a:bodyPr>
          <a:lstStyle/>
          <a:p>
            <a:r>
              <a:rPr lang="en-US" dirty="0"/>
              <a:t>An Ethiopian woman</a:t>
            </a:r>
          </a:p>
        </p:txBody>
      </p:sp>
      <p:sp>
        <p:nvSpPr>
          <p:cNvPr id="19" name="Arrow: Right 18">
            <a:extLst>
              <a:ext uri="{FF2B5EF4-FFF2-40B4-BE49-F238E27FC236}">
                <a16:creationId xmlns:a16="http://schemas.microsoft.com/office/drawing/2014/main" id="{E69A55D2-3130-423D-AF9F-967399F467F7}"/>
              </a:ext>
            </a:extLst>
          </p:cNvPr>
          <p:cNvSpPr/>
          <p:nvPr/>
        </p:nvSpPr>
        <p:spPr>
          <a:xfrm>
            <a:off x="7104929" y="2539099"/>
            <a:ext cx="1549398" cy="1118129"/>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Xiaomi </a:t>
            </a:r>
            <a:br>
              <a:rPr lang="en-US" dirty="0"/>
            </a:br>
            <a:r>
              <a:rPr lang="en-US" dirty="0"/>
              <a:t>AI Camera</a:t>
            </a:r>
          </a:p>
        </p:txBody>
      </p:sp>
      <p:sp>
        <p:nvSpPr>
          <p:cNvPr id="21" name="TextBox 20">
            <a:extLst>
              <a:ext uri="{FF2B5EF4-FFF2-40B4-BE49-F238E27FC236}">
                <a16:creationId xmlns:a16="http://schemas.microsoft.com/office/drawing/2014/main" id="{908DD701-D591-4678-AD65-D9A8B9CEC9F7}"/>
              </a:ext>
            </a:extLst>
          </p:cNvPr>
          <p:cNvSpPr txBox="1"/>
          <p:nvPr/>
        </p:nvSpPr>
        <p:spPr>
          <a:xfrm>
            <a:off x="8271305" y="3795728"/>
            <a:ext cx="2210283" cy="646331"/>
          </a:xfrm>
          <a:prstGeom prst="rect">
            <a:avLst/>
          </a:prstGeom>
          <a:noFill/>
        </p:spPr>
        <p:txBody>
          <a:bodyPr wrap="square">
            <a:spAutoFit/>
          </a:bodyPr>
          <a:lstStyle/>
          <a:p>
            <a:pPr algn="ctr"/>
            <a:r>
              <a:rPr lang="en-US" dirty="0"/>
              <a:t>An Ethiopian woman with a </a:t>
            </a:r>
            <a:r>
              <a:rPr lang="en-US" i="1" dirty="0"/>
              <a:t>lighter</a:t>
            </a:r>
            <a:r>
              <a:rPr lang="en-US" dirty="0"/>
              <a:t> skin*</a:t>
            </a:r>
          </a:p>
        </p:txBody>
      </p:sp>
      <p:sp>
        <p:nvSpPr>
          <p:cNvPr id="4" name="TextBox 3">
            <a:extLst>
              <a:ext uri="{FF2B5EF4-FFF2-40B4-BE49-F238E27FC236}">
                <a16:creationId xmlns:a16="http://schemas.microsoft.com/office/drawing/2014/main" id="{E689B64C-8304-4FD8-AFFA-EA5332F146E2}"/>
              </a:ext>
            </a:extLst>
          </p:cNvPr>
          <p:cNvSpPr txBox="1"/>
          <p:nvPr/>
        </p:nvSpPr>
        <p:spPr>
          <a:xfrm>
            <a:off x="6561667" y="6560973"/>
            <a:ext cx="5994400" cy="307777"/>
          </a:xfrm>
          <a:prstGeom prst="rect">
            <a:avLst/>
          </a:prstGeom>
          <a:noFill/>
        </p:spPr>
        <p:txBody>
          <a:bodyPr wrap="square" rtlCol="0">
            <a:spAutoFit/>
          </a:bodyPr>
          <a:lstStyle/>
          <a:p>
            <a:r>
              <a:rPr lang="en-US" sz="1400" dirty="0"/>
              <a:t>*</a:t>
            </a:r>
            <a:r>
              <a:rPr lang="en-US" sz="1400" i="1" dirty="0"/>
              <a:t>For demonstration purposes, the lightness have been </a:t>
            </a:r>
            <a:r>
              <a:rPr lang="en-US" sz="1400" b="1" i="1" dirty="0"/>
              <a:t>intensified manually.</a:t>
            </a:r>
          </a:p>
        </p:txBody>
      </p:sp>
      <p:cxnSp>
        <p:nvCxnSpPr>
          <p:cNvPr id="7" name="Straight Connector 6">
            <a:extLst>
              <a:ext uri="{FF2B5EF4-FFF2-40B4-BE49-F238E27FC236}">
                <a16:creationId xmlns:a16="http://schemas.microsoft.com/office/drawing/2014/main" id="{B61D6D22-7B21-D1E3-40AB-DCA8E5FBB75B}"/>
              </a:ext>
            </a:extLst>
          </p:cNvPr>
          <p:cNvCxnSpPr>
            <a:cxnSpLocks/>
          </p:cNvCxnSpPr>
          <p:nvPr/>
        </p:nvCxnSpPr>
        <p:spPr>
          <a:xfrm>
            <a:off x="838200" y="3048000"/>
            <a:ext cx="154478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4185711C-F34B-2A7C-91AE-58AFC1783476}"/>
              </a:ext>
            </a:extLst>
          </p:cNvPr>
          <p:cNvCxnSpPr>
            <a:cxnSpLocks/>
          </p:cNvCxnSpPr>
          <p:nvPr/>
        </p:nvCxnSpPr>
        <p:spPr>
          <a:xfrm>
            <a:off x="838200" y="4077854"/>
            <a:ext cx="2015836"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42BF1146-C93C-EEEE-B3DB-1DF2A9E97C51}"/>
              </a:ext>
            </a:extLst>
          </p:cNvPr>
          <p:cNvCxnSpPr>
            <a:cxnSpLocks/>
          </p:cNvCxnSpPr>
          <p:nvPr/>
        </p:nvCxnSpPr>
        <p:spPr>
          <a:xfrm>
            <a:off x="838200" y="5098472"/>
            <a:ext cx="2893291" cy="0"/>
          </a:xfrm>
          <a:prstGeom prst="line">
            <a:avLst/>
          </a:prstGeom>
          <a:ln w="38100"/>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94D7E24-0879-C25C-6945-B59EF906F660}"/>
              </a:ext>
            </a:extLst>
          </p:cNvPr>
          <p:cNvSpPr txBox="1"/>
          <p:nvPr/>
        </p:nvSpPr>
        <p:spPr>
          <a:xfrm>
            <a:off x="5615393" y="5098472"/>
            <a:ext cx="1014765" cy="523220"/>
          </a:xfrm>
          <a:prstGeom prst="rect">
            <a:avLst/>
          </a:prstGeom>
          <a:noFill/>
        </p:spPr>
        <p:txBody>
          <a:bodyPr wrap="none" rtlCol="0">
            <a:spAutoFit/>
          </a:bodyPr>
          <a:lstStyle/>
          <a:p>
            <a:r>
              <a:rPr lang="en-US" sz="2800" dirty="0"/>
              <a:t>Why?</a:t>
            </a:r>
          </a:p>
        </p:txBody>
      </p:sp>
    </p:spTree>
    <p:extLst>
      <p:ext uri="{BB962C8B-B14F-4D97-AF65-F5344CB8AC3E}">
        <p14:creationId xmlns:p14="http://schemas.microsoft.com/office/powerpoint/2010/main" val="29689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1" grpId="0"/>
      <p:bldP spid="4"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400</TotalTime>
  <Words>1243</Words>
  <Application>Microsoft Office PowerPoint</Application>
  <PresentationFormat>Widescreen</PresentationFormat>
  <Paragraphs>205</Paragraphs>
  <Slides>24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Google Sans</vt:lpstr>
      <vt:lpstr>inherit</vt:lpstr>
      <vt:lpstr>Open Sans</vt:lpstr>
      <vt:lpstr>Wingdings</vt:lpstr>
      <vt:lpstr>Office Theme</vt:lpstr>
      <vt:lpstr>Artificial Intelligence &amp; Convergence of Ideas</vt:lpstr>
      <vt:lpstr>What is AI?</vt:lpstr>
      <vt:lpstr>What is AI?</vt:lpstr>
      <vt:lpstr>What is AI?</vt:lpstr>
      <vt:lpstr>What is AI?</vt:lpstr>
      <vt:lpstr>What is AI?</vt:lpstr>
      <vt:lpstr>PowerPoint Presentation</vt:lpstr>
      <vt:lpstr>AI is a system</vt:lpstr>
      <vt:lpstr>The bad side?</vt:lpstr>
      <vt:lpstr>PowerPoint Presentation</vt:lpstr>
      <vt:lpstr>We humans are biased too:</vt:lpstr>
      <vt:lpstr>For “people” AI is:</vt:lpstr>
      <vt:lpstr>AI is:</vt:lpstr>
      <vt:lpstr>Oligopoly</vt:lpstr>
      <vt:lpstr>Micro$oft</vt:lpstr>
      <vt:lpstr>Micro$oft</vt:lpstr>
      <vt:lpstr>Micro$oft</vt:lpstr>
      <vt:lpstr>OpenAI’s ChatGPT</vt:lpstr>
      <vt:lpstr>OpenAI’s ChatGPT</vt:lpstr>
      <vt:lpstr>OpenAI’s ChatGPT</vt:lpstr>
      <vt:lpstr>OpenAI’s ChatGPT</vt:lpstr>
      <vt:lpstr>Brave New World</vt:lpstr>
      <vt:lpstr>Micro$oft AI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Nikan Doosti</dc:creator>
  <cp:lastModifiedBy>Nikan Doosti</cp:lastModifiedBy>
  <cp:revision>155</cp:revision>
  <dcterms:created xsi:type="dcterms:W3CDTF">2023-09-30T14:44:22Z</dcterms:created>
  <dcterms:modified xsi:type="dcterms:W3CDTF">2023-10-17T04:41:29Z</dcterms:modified>
</cp:coreProperties>
</file>